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746" r:id="rId2"/>
    <p:sldId id="1110" r:id="rId3"/>
    <p:sldId id="1097" r:id="rId4"/>
    <p:sldId id="1094" r:id="rId5"/>
    <p:sldId id="1022" r:id="rId6"/>
    <p:sldId id="1103" r:id="rId7"/>
    <p:sldId id="1113" r:id="rId8"/>
    <p:sldId id="1116" r:id="rId9"/>
    <p:sldId id="1117" r:id="rId10"/>
    <p:sldId id="1115" r:id="rId11"/>
    <p:sldId id="1111" r:id="rId12"/>
    <p:sldId id="1105" r:id="rId13"/>
    <p:sldId id="1104" r:id="rId14"/>
    <p:sldId id="1120" r:id="rId15"/>
    <p:sldId id="111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5"/>
    <p:restoredTop sz="74010" autoAdjust="0"/>
  </p:normalViewPr>
  <p:slideViewPr>
    <p:cSldViewPr snapToGrid="0" snapToObjects="1">
      <p:cViewPr varScale="1">
        <p:scale>
          <a:sx n="79" d="100"/>
          <a:sy n="79" d="100"/>
        </p:scale>
        <p:origin x="24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088"/>
    </p:cViewPr>
  </p:outlineViewPr>
  <p:notesTextViewPr>
    <p:cViewPr>
      <p:scale>
        <a:sx n="95" d="100"/>
        <a:sy n="95" d="100"/>
      </p:scale>
      <p:origin x="0" y="0"/>
    </p:cViewPr>
  </p:notesTextViewPr>
  <p:sorterViewPr>
    <p:cViewPr varScale="1">
      <p:scale>
        <a:sx n="1" d="1"/>
        <a:sy n="1" d="1"/>
      </p:scale>
      <p:origin x="0" y="3336"/>
    </p:cViewPr>
  </p:sorterViewPr>
  <p:notesViewPr>
    <p:cSldViewPr snapToGrid="0" snapToObjects="1">
      <p:cViewPr varScale="1">
        <p:scale>
          <a:sx n="71" d="100"/>
          <a:sy n="71" d="100"/>
        </p:scale>
        <p:origin x="368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51BDB-57E4-5945-877B-8D2739E1EA8D}" type="datetimeFigureOut">
              <a:rPr lang="en-US" smtClean="0"/>
              <a:t>10/20/21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913D2-8779-564B-A0AE-BF282AC2B5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522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7F772-412F-4D4F-9364-3E3815BE159A}" type="datetimeFigureOut">
              <a:rPr lang="en-US" smtClean="0"/>
              <a:t>10/20/21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59859" y="685800"/>
            <a:ext cx="3711388" cy="278354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353" y="3738281"/>
            <a:ext cx="5486400" cy="49469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15ABC-EB93-EE4F-8648-04BFA2E5F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57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3164DB6-94FB-C845-854F-A2A219861075}" type="slidenum">
              <a:rPr lang="en-CA" altLang="en-US" sz="1400">
                <a:ea typeface="Microsoft YaHei" charset="-122"/>
                <a:cs typeface="Microsoft YaHei" charset="-122"/>
              </a:rPr>
              <a:pPr>
                <a:spcBef>
                  <a:spcPct val="0"/>
                </a:spcBef>
              </a:pPr>
              <a:t>1</a:t>
            </a:fld>
            <a:endParaRPr lang="en-CA" altLang="en-US" sz="1400" dirty="0">
              <a:ea typeface="Microsoft YaHei" charset="-122"/>
              <a:cs typeface="Microsoft YaHei" charset="-122"/>
            </a:endParaRPr>
          </a:p>
        </p:txBody>
      </p:sp>
      <p:sp>
        <p:nvSpPr>
          <p:cNvPr id="1536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260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0513" y="685800"/>
            <a:ext cx="3709987" cy="2782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5ABC-EB93-EE4F-8648-04BFA2E5FBF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47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0513" y="685800"/>
            <a:ext cx="3709987" cy="2782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5ABC-EB93-EE4F-8648-04BFA2E5FBF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01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0513" y="685800"/>
            <a:ext cx="3709987" cy="2782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5ABC-EB93-EE4F-8648-04BFA2E5FBF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4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0513" y="685800"/>
            <a:ext cx="3709987" cy="2782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5ABC-EB93-EE4F-8648-04BFA2E5FBF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30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0513" y="685800"/>
            <a:ext cx="3709987" cy="2782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5ABC-EB93-EE4F-8648-04BFA2E5FBF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45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0513" y="685800"/>
            <a:ext cx="3709987" cy="2782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5ABC-EB93-EE4F-8648-04BFA2E5FBF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53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0513" y="685800"/>
            <a:ext cx="3709987" cy="2782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5ABC-EB93-EE4F-8648-04BFA2E5FBF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37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0513" y="685800"/>
            <a:ext cx="3709987" cy="2782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5ABC-EB93-EE4F-8648-04BFA2E5FBF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664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0513" y="685800"/>
            <a:ext cx="3709987" cy="2782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5ABC-EB93-EE4F-8648-04BFA2E5FBF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50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0513" y="685800"/>
            <a:ext cx="3709987" cy="2782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5ABC-EB93-EE4F-8648-04BFA2E5FBF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11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0513" y="685800"/>
            <a:ext cx="3709987" cy="2782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functionality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5ABC-EB93-EE4F-8648-04BFA2E5FBF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8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DSAI'15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0EB7-8E5D-7A40-8266-4919E32FF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8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DSAI'15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0EB7-8E5D-7A40-8266-4919E32FF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7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DSAI'15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0EB7-8E5D-7A40-8266-4919E32FF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01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4371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DSAI'15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0EB7-8E5D-7A40-8266-4919E32FFC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4D848C-99C4-114E-90AA-E01F57413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5584051"/>
            <a:ext cx="1137424" cy="11374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C37AA0-35AC-734C-8D2F-2EA442723AF7}"/>
              </a:ext>
            </a:extLst>
          </p:cNvPr>
          <p:cNvSpPr txBox="1"/>
          <p:nvPr userDrawn="1"/>
        </p:nvSpPr>
        <p:spPr>
          <a:xfrm>
            <a:off x="552547" y="63940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3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DSAI'15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0EB7-8E5D-7A40-8266-4919E32FF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1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DSAI'15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0EB7-8E5D-7A40-8266-4919E32FF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5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DSAI'15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0EB7-8E5D-7A40-8266-4919E32FF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9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DSAI'15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0EB7-8E5D-7A40-8266-4919E32FF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4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DSAI'15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0EB7-8E5D-7A40-8266-4919E32FF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3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DSAI'15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0EB7-8E5D-7A40-8266-4919E32FF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8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DSAI'15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30EB7-8E5D-7A40-8266-4919E32FF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1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DSAI'15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30EB7-8E5D-7A40-8266-4919E32FF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6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8457"/>
            <a:ext cx="6008914" cy="4506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91129"/>
            <a:ext cx="7772400" cy="1470025"/>
          </a:xfrm>
        </p:spPr>
        <p:txBody>
          <a:bodyPr/>
          <a:lstStyle/>
          <a:p>
            <a:r>
              <a:rPr lang="en-US" dirty="0"/>
              <a:t>ACM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90982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Vicki Hanson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SGB (Virtual) Meeting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8 October 2021</a:t>
            </a:r>
            <a:endParaRPr lang="en-US"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609559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14872-E407-FC44-8AA0-98AFAB70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DL Early Progress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394DA33-0DBC-4DF0-A678-0FE29825F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5557" y="1838005"/>
            <a:ext cx="3901697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Tracking of feedback</a:t>
            </a:r>
          </a:p>
          <a:p>
            <a:r>
              <a:rPr lang="en-US" dirty="0"/>
              <a:t>Journals</a:t>
            </a:r>
          </a:p>
          <a:p>
            <a:pPr lvl="1"/>
            <a:r>
              <a:rPr lang="en-US" dirty="0"/>
              <a:t>Full text XML</a:t>
            </a:r>
            <a:endParaRPr lang="en-US" b="1" dirty="0"/>
          </a:p>
          <a:p>
            <a:r>
              <a:rPr lang="en-US" dirty="0"/>
              <a:t>Author profiles</a:t>
            </a:r>
          </a:p>
          <a:p>
            <a:pPr lvl="1"/>
            <a:r>
              <a:rPr lang="en-US" dirty="0"/>
              <a:t>Correct errors</a:t>
            </a:r>
          </a:p>
          <a:p>
            <a:pPr lvl="1"/>
            <a:r>
              <a:rPr lang="en-US" dirty="0"/>
              <a:t>ORCID</a:t>
            </a:r>
          </a:p>
          <a:p>
            <a:pPr lvl="1"/>
            <a:r>
              <a:rPr lang="en-US" dirty="0"/>
              <a:t>Claim publications</a:t>
            </a:r>
            <a:endParaRPr lang="en-US" b="1" dirty="0"/>
          </a:p>
          <a:p>
            <a:r>
              <a:rPr lang="en-US" dirty="0"/>
              <a:t>Normalization</a:t>
            </a:r>
          </a:p>
          <a:p>
            <a:pPr lvl="1"/>
            <a:r>
              <a:rPr lang="en-US" dirty="0"/>
              <a:t>Author names</a:t>
            </a:r>
          </a:p>
          <a:p>
            <a:pPr lvl="1"/>
            <a:r>
              <a:rPr lang="en-US" dirty="0"/>
              <a:t>Affiliations</a:t>
            </a:r>
          </a:p>
          <a:p>
            <a:r>
              <a:rPr lang="en-US" b="1" dirty="0"/>
              <a:t>ACM Just Accepted</a:t>
            </a:r>
          </a:p>
          <a:p>
            <a:pPr lvl="1"/>
            <a:r>
              <a:rPr lang="en-US" dirty="0"/>
              <a:t>Journals</a:t>
            </a:r>
          </a:p>
          <a:p>
            <a:pPr lvl="1"/>
            <a:r>
              <a:rPr lang="en-US" dirty="0"/>
              <a:t>After copyedit</a:t>
            </a:r>
          </a:p>
          <a:p>
            <a:pPr lvl="1"/>
            <a:r>
              <a:rPr lang="en-US" dirty="0"/>
              <a:t>With DOI into publication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3FB75-5826-B64F-9D0C-83686C719D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8" name="Picture 7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086ABB13-A9BD-1C49-AA27-EEB48FED9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43" y="2642324"/>
            <a:ext cx="4784271" cy="264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24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C7A267-4069-AE4D-8B8B-58661197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Acm and sig awards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4CF1BE-4EFA-F44D-9BFD-D21596A44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47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24DA-5004-4249-AF78-4D2564BDC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ACM Awards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45D7E-1CD7-1F41-A40D-D4D4A7028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9186"/>
            <a:ext cx="8409214" cy="470262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ACM formally recognizes individuals for significant contributions to the field, ACM, or its interests.  This recognition includes ACM Awards, Advanced Member Grades, and SIG Awards, collectively termed </a:t>
            </a:r>
            <a:r>
              <a:rPr lang="en-US" u="sng" dirty="0"/>
              <a:t>Honors</a:t>
            </a:r>
            <a:r>
              <a:rPr lang="en-US" dirty="0"/>
              <a:t> </a:t>
            </a:r>
          </a:p>
          <a:p>
            <a:r>
              <a:rPr lang="en-US" dirty="0"/>
              <a:t>Adjustments to Awards process</a:t>
            </a:r>
          </a:p>
          <a:p>
            <a:pPr lvl="1"/>
            <a:r>
              <a:rPr lang="en-US" dirty="0"/>
              <a:t>New Honors Policy</a:t>
            </a:r>
          </a:p>
          <a:p>
            <a:pPr lvl="2"/>
            <a:r>
              <a:rPr lang="en-US" dirty="0"/>
              <a:t>Commitment to ethical conduct is required for recipients of all ACM awards and ACM SIG awards</a:t>
            </a:r>
          </a:p>
          <a:p>
            <a:pPr lvl="3"/>
            <a:r>
              <a:rPr lang="en-US" dirty="0"/>
              <a:t>Will not confer an honor on individual in violation of Code</a:t>
            </a:r>
          </a:p>
          <a:p>
            <a:pPr lvl="3"/>
            <a:r>
              <a:rPr lang="en-US" dirty="0"/>
              <a:t>Will defer conferring in cases where there a credible question</a:t>
            </a:r>
          </a:p>
          <a:p>
            <a:pPr lvl="2"/>
            <a:r>
              <a:rPr lang="en-US" sz="2300" dirty="0"/>
              <a:t>Earlier deadlines for enhanced scrutiny</a:t>
            </a:r>
          </a:p>
          <a:p>
            <a:pPr lvl="2"/>
            <a:r>
              <a:rPr lang="en-US" sz="2300" dirty="0"/>
              <a:t>Right to grant, decline or revoke an Honor</a:t>
            </a:r>
          </a:p>
          <a:p>
            <a:pPr lvl="1"/>
            <a:r>
              <a:rPr lang="en-US" sz="2700" dirty="0"/>
              <a:t>Nominators and Endorsers requirement</a:t>
            </a:r>
          </a:p>
          <a:p>
            <a:r>
              <a:rPr lang="en-US" sz="3100" dirty="0"/>
              <a:t>Wide distribution of Call for Nomination for diversity</a:t>
            </a:r>
          </a:p>
          <a:p>
            <a:r>
              <a:rPr lang="en-US" sz="3100" dirty="0"/>
              <a:t>SIG Awards need to follow these guidelines</a:t>
            </a:r>
          </a:p>
          <a:p>
            <a:endParaRPr lang="en-US" sz="3100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98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C475639-6FD2-7C4B-9422-90AB9E36E2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0488" y="269535"/>
            <a:ext cx="8963025" cy="6318931"/>
          </a:xfrm>
          <a:noFill/>
        </p:spPr>
      </p:pic>
    </p:spTree>
    <p:extLst>
      <p:ext uri="{BB962C8B-B14F-4D97-AF65-F5344CB8AC3E}">
        <p14:creationId xmlns:p14="http://schemas.microsoft.com/office/powerpoint/2010/main" val="2046911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24DA-5004-4249-AF78-4D2564BDC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ACM Awards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45D7E-1CD7-1F41-A40D-D4D4A7028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9186"/>
            <a:ext cx="8409214" cy="470262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ACM formally recognizes individuals for significant contributions to the field, ACM, or its interests.  This recognition includes ACM Awards, Advanced Member Grades, and SIG Awards, collectively termed </a:t>
            </a:r>
            <a:r>
              <a:rPr lang="en-US" u="sng" dirty="0"/>
              <a:t>Honors</a:t>
            </a:r>
            <a:r>
              <a:rPr lang="en-US" dirty="0"/>
              <a:t> </a:t>
            </a:r>
          </a:p>
          <a:p>
            <a:r>
              <a:rPr lang="en-US" dirty="0"/>
              <a:t>Adjustments to Awards process</a:t>
            </a:r>
          </a:p>
          <a:p>
            <a:pPr lvl="1"/>
            <a:r>
              <a:rPr lang="en-US" dirty="0"/>
              <a:t>New Honors Policy</a:t>
            </a:r>
          </a:p>
          <a:p>
            <a:pPr lvl="2"/>
            <a:r>
              <a:rPr lang="en-US" dirty="0"/>
              <a:t>Commitment to ethical conduct is required for recipients of all ACM awards and ACM SIG awards</a:t>
            </a:r>
          </a:p>
          <a:p>
            <a:pPr lvl="3"/>
            <a:r>
              <a:rPr lang="en-US" dirty="0"/>
              <a:t>Will not confer an honor on individual in violation of Code</a:t>
            </a:r>
          </a:p>
          <a:p>
            <a:pPr lvl="3"/>
            <a:r>
              <a:rPr lang="en-US" dirty="0"/>
              <a:t>Will defer conferring in cases where there a credible question</a:t>
            </a:r>
          </a:p>
          <a:p>
            <a:pPr lvl="2"/>
            <a:r>
              <a:rPr lang="en-US" sz="2300" dirty="0"/>
              <a:t>Earlier deadlines for enhanced scrutiny</a:t>
            </a:r>
          </a:p>
          <a:p>
            <a:pPr lvl="2"/>
            <a:r>
              <a:rPr lang="en-US" sz="2300" dirty="0"/>
              <a:t>Right to grant, decline or revoke an Honor</a:t>
            </a:r>
          </a:p>
          <a:p>
            <a:pPr lvl="1"/>
            <a:r>
              <a:rPr lang="en-US" sz="2700" dirty="0"/>
              <a:t>Nominators and Endorsers requirement</a:t>
            </a:r>
          </a:p>
          <a:p>
            <a:r>
              <a:rPr lang="en-US" sz="3100" dirty="0"/>
              <a:t>Wide distribution of Call for Nomination for diversity</a:t>
            </a:r>
          </a:p>
          <a:p>
            <a:r>
              <a:rPr lang="en-US" sz="3100" dirty="0"/>
              <a:t>SIG Awards need to follow these guidelines</a:t>
            </a:r>
          </a:p>
          <a:p>
            <a:endParaRPr lang="en-US" sz="3100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96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FEC97-3E81-B54C-A16C-79BB4281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ACM Awards</a:t>
            </a:r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A911900-DEB9-3341-8643-45462BC8C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6753" y="1600200"/>
            <a:ext cx="2870493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A2AA5A-605C-7846-A81E-A9A2DC7DD2AE}"/>
              </a:ext>
            </a:extLst>
          </p:cNvPr>
          <p:cNvSpPr txBox="1"/>
          <p:nvPr/>
        </p:nvSpPr>
        <p:spPr>
          <a:xfrm>
            <a:off x="2433232" y="6354307"/>
            <a:ext cx="427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https://europe.acm.org/</a:t>
            </a:r>
          </a:p>
        </p:txBody>
      </p:sp>
    </p:spTree>
    <p:extLst>
      <p:ext uri="{BB962C8B-B14F-4D97-AF65-F5344CB8AC3E}">
        <p14:creationId xmlns:p14="http://schemas.microsoft.com/office/powerpoint/2010/main" val="398729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2ED1B4-BE6B-7645-9108-8D8CECA5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0BFBCC7-8D6B-8E47-966B-4DE84EA0DB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689387"/>
              </p:ext>
            </p:extLst>
          </p:nvPr>
        </p:nvGraphicFramePr>
        <p:xfrm>
          <a:off x="790414" y="1827590"/>
          <a:ext cx="8194801" cy="40530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2616">
                  <a:extLst>
                    <a:ext uri="{9D8B030D-6E8A-4147-A177-3AD203B41FA5}">
                      <a16:colId xmlns:a16="http://schemas.microsoft.com/office/drawing/2014/main" val="4046536771"/>
                    </a:ext>
                  </a:extLst>
                </a:gridCol>
                <a:gridCol w="2030278">
                  <a:extLst>
                    <a:ext uri="{9D8B030D-6E8A-4147-A177-3AD203B41FA5}">
                      <a16:colId xmlns:a16="http://schemas.microsoft.com/office/drawing/2014/main" val="1011097542"/>
                    </a:ext>
                  </a:extLst>
                </a:gridCol>
                <a:gridCol w="2661907">
                  <a:extLst>
                    <a:ext uri="{9D8B030D-6E8A-4147-A177-3AD203B41FA5}">
                      <a16:colId xmlns:a16="http://schemas.microsoft.com/office/drawing/2014/main" val="2913554695"/>
                    </a:ext>
                  </a:extLst>
                </a:gridCol>
              </a:tblGrid>
              <a:tr h="776126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30 Sept 2021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 Sept 2020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142763"/>
                  </a:ext>
                </a:extLst>
              </a:tr>
              <a:tr h="44945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Professional Members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83,379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74,543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567897"/>
                  </a:ext>
                </a:extLst>
              </a:tr>
              <a:tr h="42620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Student Members</a:t>
                      </a:r>
                      <a:endParaRPr 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27,812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19,135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880469"/>
                  </a:ext>
                </a:extLst>
              </a:tr>
              <a:tr h="41845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Total ACM Members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111,191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93,678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907278"/>
                  </a:ext>
                </a:extLst>
              </a:tr>
              <a:tr h="379708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1199914"/>
                  </a:ext>
                </a:extLst>
              </a:tr>
              <a:tr h="34096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ACM + SIG members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23,548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22,741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77377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SIG-only Members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9,681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  8,613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676827"/>
                  </a:ext>
                </a:extLst>
              </a:tr>
              <a:tr h="533757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Total SIG Members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33,229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31,354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505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27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08D56F-142F-4E46-A7EE-C17F47715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ACM Digital library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C26F5-CE49-284C-8CF5-0B8284E8D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7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F91E-BDD8-F441-95BB-02663587A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80" y="274638"/>
            <a:ext cx="883403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Focus on the ACM Digital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96516-4D78-ED47-A19B-ECF7EB108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80" y="1653416"/>
            <a:ext cx="8393993" cy="5011592"/>
          </a:xfrm>
        </p:spPr>
        <p:txBody>
          <a:bodyPr>
            <a:normAutofit/>
          </a:bodyPr>
          <a:lstStyle/>
          <a:p>
            <a:r>
              <a:rPr lang="en-US" dirty="0"/>
              <a:t>2020 Presidential Task Force on DL</a:t>
            </a:r>
          </a:p>
          <a:p>
            <a:pPr lvl="1"/>
            <a:r>
              <a:rPr lang="en-US" dirty="0"/>
              <a:t>Looked broadly at updating DL to remaining current</a:t>
            </a:r>
          </a:p>
          <a:p>
            <a:r>
              <a:rPr lang="en-US" dirty="0"/>
              <a:t>DL plan approved by the ACM EC on 7 Jan 2021:</a:t>
            </a:r>
          </a:p>
          <a:p>
            <a:pPr lvl="1"/>
            <a:r>
              <a:rPr lang="en-US" dirty="0"/>
              <a:t>Provide focused effort on the DL</a:t>
            </a:r>
          </a:p>
          <a:p>
            <a:pPr lvl="2"/>
            <a:r>
              <a:rPr lang="en-US" dirty="0"/>
              <a:t>Elevate DL visibility and importance in ACM hierarchy</a:t>
            </a:r>
          </a:p>
          <a:p>
            <a:pPr lvl="1"/>
            <a:r>
              <a:rPr lang="en-US" dirty="0"/>
              <a:t>Digital Library Department at Headquarters</a:t>
            </a:r>
          </a:p>
          <a:p>
            <a:pPr lvl="1"/>
            <a:r>
              <a:rPr lang="en-US" dirty="0"/>
              <a:t>Volunteer oversight through new DL Board</a:t>
            </a:r>
          </a:p>
        </p:txBody>
      </p:sp>
    </p:spTree>
    <p:extLst>
      <p:ext uri="{BB962C8B-B14F-4D97-AF65-F5344CB8AC3E}">
        <p14:creationId xmlns:p14="http://schemas.microsoft.com/office/powerpoint/2010/main" val="279994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77199-49DF-5E41-A23C-4737A2477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Library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438D7-F147-4446-9275-3F5405486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574765"/>
            <a:ext cx="8654144" cy="570777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New DL Board was approved by ACM Council June 2021</a:t>
            </a:r>
          </a:p>
          <a:p>
            <a:r>
              <a:rPr lang="en-US" dirty="0"/>
              <a:t>Board membership</a:t>
            </a:r>
          </a:p>
          <a:p>
            <a:pPr lvl="1"/>
            <a:r>
              <a:rPr lang="en-US" dirty="0"/>
              <a:t>Chair, Jack Davidson</a:t>
            </a:r>
          </a:p>
          <a:p>
            <a:pPr lvl="1"/>
            <a:r>
              <a:rPr lang="en-US" dirty="0"/>
              <a:t>Members, global ACM members who are authors and DL users</a:t>
            </a:r>
          </a:p>
          <a:p>
            <a:r>
              <a:rPr lang="en-US" dirty="0"/>
              <a:t>The Publications and DL Board Chairs have been delineating the responsibilities of each Board </a:t>
            </a:r>
          </a:p>
          <a:p>
            <a:r>
              <a:rPr lang="en-US" dirty="0"/>
              <a:t>Oversight responsibilities for design and operation of DL</a:t>
            </a:r>
          </a:p>
          <a:p>
            <a:pPr lvl="1"/>
            <a:r>
              <a:rPr lang="en-US" dirty="0"/>
              <a:t>Advocating for end users</a:t>
            </a:r>
          </a:p>
          <a:p>
            <a:pPr lvl="1"/>
            <a:r>
              <a:rPr lang="en-US" dirty="0"/>
              <a:t>Providing input on functionality and priorities</a:t>
            </a:r>
          </a:p>
          <a:p>
            <a:pPr lvl="1"/>
            <a:r>
              <a:rPr lang="en-US" dirty="0"/>
              <a:t>Providing feedback on user experience including central reporting, UI, and Search</a:t>
            </a:r>
          </a:p>
          <a:p>
            <a:pPr lvl="1"/>
            <a:r>
              <a:rPr lang="en-US" dirty="0"/>
              <a:t>Providing guidance on new possibilities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77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14872-E407-FC44-8AA0-98AFAB70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DL Early Progress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394DA33-0DBC-4DF0-A678-0FE29825F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5557" y="1838005"/>
            <a:ext cx="3901697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Tracking of feedback</a:t>
            </a:r>
          </a:p>
          <a:p>
            <a:r>
              <a:rPr lang="en-US" dirty="0"/>
              <a:t>Journals</a:t>
            </a:r>
          </a:p>
          <a:p>
            <a:pPr lvl="1"/>
            <a:r>
              <a:rPr lang="en-US" dirty="0"/>
              <a:t>Full text XML</a:t>
            </a:r>
            <a:endParaRPr lang="en-US" b="1" dirty="0"/>
          </a:p>
          <a:p>
            <a:r>
              <a:rPr lang="en-US" dirty="0"/>
              <a:t>Author profiles</a:t>
            </a:r>
          </a:p>
          <a:p>
            <a:pPr lvl="1"/>
            <a:r>
              <a:rPr lang="en-US" dirty="0"/>
              <a:t>Corrections</a:t>
            </a:r>
          </a:p>
          <a:p>
            <a:pPr lvl="1"/>
            <a:r>
              <a:rPr lang="en-US" dirty="0"/>
              <a:t>ORCID</a:t>
            </a:r>
          </a:p>
          <a:p>
            <a:pPr lvl="1"/>
            <a:r>
              <a:rPr lang="en-US" dirty="0"/>
              <a:t>Claim publications</a:t>
            </a:r>
            <a:endParaRPr lang="en-US" b="1" dirty="0"/>
          </a:p>
          <a:p>
            <a:r>
              <a:rPr lang="en-US" dirty="0"/>
              <a:t>Normalization</a:t>
            </a:r>
          </a:p>
          <a:p>
            <a:pPr lvl="1"/>
            <a:r>
              <a:rPr lang="en-US" dirty="0"/>
              <a:t>Author names</a:t>
            </a:r>
          </a:p>
          <a:p>
            <a:pPr lvl="1"/>
            <a:r>
              <a:rPr lang="en-US" dirty="0"/>
              <a:t>Affiliations</a:t>
            </a:r>
          </a:p>
          <a:p>
            <a:r>
              <a:rPr lang="en-US" dirty="0"/>
              <a:t>ACM Just Accepted</a:t>
            </a:r>
          </a:p>
          <a:p>
            <a:pPr lvl="1"/>
            <a:r>
              <a:rPr lang="en-US" dirty="0"/>
              <a:t>Journals</a:t>
            </a:r>
          </a:p>
          <a:p>
            <a:pPr lvl="1"/>
            <a:r>
              <a:rPr lang="en-US" dirty="0"/>
              <a:t>After copyedit</a:t>
            </a:r>
          </a:p>
          <a:p>
            <a:pPr lvl="1"/>
            <a:r>
              <a:rPr lang="en-US" dirty="0"/>
              <a:t>With DOI into publication</a:t>
            </a:r>
          </a:p>
          <a:p>
            <a:pPr lvl="1"/>
            <a:endParaRPr lang="en-US" dirty="0"/>
          </a:p>
        </p:txBody>
      </p:sp>
      <p:pic>
        <p:nvPicPr>
          <p:cNvPr id="9" name="Content Placeholder 8" descr="Graphical user interface&#10;&#10;Description automatically generated">
            <a:extLst>
              <a:ext uri="{FF2B5EF4-FFF2-40B4-BE49-F238E27FC236}">
                <a16:creationId xmlns:a16="http://schemas.microsoft.com/office/drawing/2014/main" id="{74E4D228-9A2F-2749-84CF-EA5689066F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967" y="2302329"/>
            <a:ext cx="5196149" cy="2552976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EA3609C-D91A-8240-8381-B313E3C75A8F}"/>
              </a:ext>
            </a:extLst>
          </p:cNvPr>
          <p:cNvSpPr/>
          <p:nvPr/>
        </p:nvSpPr>
        <p:spPr>
          <a:xfrm>
            <a:off x="-22678" y="4537590"/>
            <a:ext cx="675821" cy="55692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2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14872-E407-FC44-8AA0-98AFAB70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DL Early Progress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394DA33-0DBC-4DF0-A678-0FE29825F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5557" y="1838005"/>
            <a:ext cx="3901697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Tracking of feedback</a:t>
            </a:r>
          </a:p>
          <a:p>
            <a:r>
              <a:rPr lang="en-US" b="1" dirty="0"/>
              <a:t>Journals</a:t>
            </a:r>
          </a:p>
          <a:p>
            <a:pPr lvl="1"/>
            <a:r>
              <a:rPr lang="en-US" dirty="0"/>
              <a:t>Full text XML</a:t>
            </a:r>
            <a:endParaRPr lang="en-US" b="1" dirty="0"/>
          </a:p>
          <a:p>
            <a:r>
              <a:rPr lang="en-US" dirty="0"/>
              <a:t>Author profiles</a:t>
            </a:r>
          </a:p>
          <a:p>
            <a:pPr lvl="1"/>
            <a:r>
              <a:rPr lang="en-US" dirty="0"/>
              <a:t>Correct errors</a:t>
            </a:r>
          </a:p>
          <a:p>
            <a:pPr lvl="1"/>
            <a:r>
              <a:rPr lang="en-US" dirty="0"/>
              <a:t>ORCID</a:t>
            </a:r>
          </a:p>
          <a:p>
            <a:pPr lvl="1"/>
            <a:r>
              <a:rPr lang="en-US" dirty="0"/>
              <a:t>Claim publications</a:t>
            </a:r>
            <a:endParaRPr lang="en-US" b="1" dirty="0"/>
          </a:p>
          <a:p>
            <a:r>
              <a:rPr lang="en-US" dirty="0"/>
              <a:t>Normalization</a:t>
            </a:r>
          </a:p>
          <a:p>
            <a:pPr lvl="1"/>
            <a:r>
              <a:rPr lang="en-US" dirty="0"/>
              <a:t>Author names</a:t>
            </a:r>
          </a:p>
          <a:p>
            <a:pPr lvl="1"/>
            <a:r>
              <a:rPr lang="en-US" dirty="0"/>
              <a:t>Affiliations</a:t>
            </a:r>
          </a:p>
          <a:p>
            <a:r>
              <a:rPr lang="en-US" dirty="0"/>
              <a:t>ACM Just Accepted</a:t>
            </a:r>
          </a:p>
          <a:p>
            <a:pPr lvl="1"/>
            <a:r>
              <a:rPr lang="en-US" dirty="0"/>
              <a:t>Journals</a:t>
            </a:r>
          </a:p>
          <a:p>
            <a:pPr lvl="1"/>
            <a:r>
              <a:rPr lang="en-US" dirty="0"/>
              <a:t>After copyedit</a:t>
            </a:r>
          </a:p>
          <a:p>
            <a:pPr lvl="1"/>
            <a:r>
              <a:rPr lang="en-US" dirty="0"/>
              <a:t>With DOI into publication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2CB2C-22C1-5647-9E03-F6D13DC834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8" name="Picture 7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6E325C8-2FD4-144D-8A73-B343F87C0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43" y="2642324"/>
            <a:ext cx="4784271" cy="264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5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14872-E407-FC44-8AA0-98AFAB70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DL Early Progress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394DA33-0DBC-4DF0-A678-0FE29825F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5557" y="1838005"/>
            <a:ext cx="3901697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Tracking of feedback</a:t>
            </a:r>
          </a:p>
          <a:p>
            <a:r>
              <a:rPr lang="en-US" dirty="0"/>
              <a:t>Journals</a:t>
            </a:r>
          </a:p>
          <a:p>
            <a:pPr lvl="1"/>
            <a:r>
              <a:rPr lang="en-US" dirty="0"/>
              <a:t>Full text XML</a:t>
            </a:r>
            <a:endParaRPr lang="en-US" b="1" dirty="0"/>
          </a:p>
          <a:p>
            <a:r>
              <a:rPr lang="en-US" b="1" dirty="0"/>
              <a:t>Author profiles</a:t>
            </a:r>
          </a:p>
          <a:p>
            <a:pPr lvl="1"/>
            <a:r>
              <a:rPr lang="en-US" dirty="0"/>
              <a:t>Correct errors</a:t>
            </a:r>
          </a:p>
          <a:p>
            <a:pPr lvl="1"/>
            <a:r>
              <a:rPr lang="en-US" dirty="0"/>
              <a:t>ORCID</a:t>
            </a:r>
          </a:p>
          <a:p>
            <a:pPr lvl="1"/>
            <a:r>
              <a:rPr lang="en-US" dirty="0"/>
              <a:t>Claim publications</a:t>
            </a:r>
            <a:endParaRPr lang="en-US" b="1" dirty="0"/>
          </a:p>
          <a:p>
            <a:r>
              <a:rPr lang="en-US" dirty="0"/>
              <a:t>Normalization</a:t>
            </a:r>
          </a:p>
          <a:p>
            <a:pPr lvl="1"/>
            <a:r>
              <a:rPr lang="en-US" dirty="0"/>
              <a:t>Author names</a:t>
            </a:r>
          </a:p>
          <a:p>
            <a:pPr lvl="1"/>
            <a:r>
              <a:rPr lang="en-US" dirty="0"/>
              <a:t>Affiliations</a:t>
            </a:r>
          </a:p>
          <a:p>
            <a:r>
              <a:rPr lang="en-US" dirty="0"/>
              <a:t>ACM Just Accepted</a:t>
            </a:r>
          </a:p>
          <a:p>
            <a:pPr lvl="1"/>
            <a:r>
              <a:rPr lang="en-US" dirty="0"/>
              <a:t>Journals</a:t>
            </a:r>
          </a:p>
          <a:p>
            <a:pPr lvl="1"/>
            <a:r>
              <a:rPr lang="en-US" dirty="0"/>
              <a:t>After copyedit</a:t>
            </a:r>
          </a:p>
          <a:p>
            <a:pPr lvl="1"/>
            <a:r>
              <a:rPr lang="en-US" dirty="0"/>
              <a:t>With DOI into publication</a:t>
            </a:r>
          </a:p>
          <a:p>
            <a:pPr lvl="1"/>
            <a:endParaRPr lang="en-US" dirty="0"/>
          </a:p>
        </p:txBody>
      </p:sp>
      <p:pic>
        <p:nvPicPr>
          <p:cNvPr id="9" name="Content Placeholder 8" descr="Graphical user interface&#10;&#10;Description automatically generated">
            <a:extLst>
              <a:ext uri="{FF2B5EF4-FFF2-40B4-BE49-F238E27FC236}">
                <a16:creationId xmlns:a16="http://schemas.microsoft.com/office/drawing/2014/main" id="{74E4D228-9A2F-2749-84CF-EA5689066F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967" y="2302329"/>
            <a:ext cx="5196149" cy="2552976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EA3609C-D91A-8240-8381-B313E3C75A8F}"/>
              </a:ext>
            </a:extLst>
          </p:cNvPr>
          <p:cNvSpPr/>
          <p:nvPr/>
        </p:nvSpPr>
        <p:spPr>
          <a:xfrm>
            <a:off x="4865913" y="2218934"/>
            <a:ext cx="506186" cy="40996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3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14872-E407-FC44-8AA0-98AFAB70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DL Early Progress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394DA33-0DBC-4DF0-A678-0FE29825F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5557" y="1838005"/>
            <a:ext cx="3901697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Tracking of feedback</a:t>
            </a:r>
          </a:p>
          <a:p>
            <a:r>
              <a:rPr lang="en-US" dirty="0"/>
              <a:t>Journals</a:t>
            </a:r>
          </a:p>
          <a:p>
            <a:pPr lvl="1"/>
            <a:r>
              <a:rPr lang="en-US" dirty="0"/>
              <a:t>Full text XML</a:t>
            </a:r>
            <a:endParaRPr lang="en-US" b="1" dirty="0"/>
          </a:p>
          <a:p>
            <a:r>
              <a:rPr lang="en-US" dirty="0"/>
              <a:t>Author profiles</a:t>
            </a:r>
          </a:p>
          <a:p>
            <a:pPr lvl="1"/>
            <a:r>
              <a:rPr lang="en-US" dirty="0"/>
              <a:t>Correct errors</a:t>
            </a:r>
          </a:p>
          <a:p>
            <a:pPr lvl="1"/>
            <a:r>
              <a:rPr lang="en-US" dirty="0"/>
              <a:t>ORCID</a:t>
            </a:r>
          </a:p>
          <a:p>
            <a:pPr lvl="1"/>
            <a:r>
              <a:rPr lang="en-US" dirty="0"/>
              <a:t>Claim publications</a:t>
            </a:r>
            <a:endParaRPr lang="en-US" b="1" dirty="0"/>
          </a:p>
          <a:p>
            <a:r>
              <a:rPr lang="en-US" b="1" dirty="0"/>
              <a:t>Normalization</a:t>
            </a:r>
          </a:p>
          <a:p>
            <a:pPr lvl="1"/>
            <a:r>
              <a:rPr lang="en-US" dirty="0"/>
              <a:t>Author names</a:t>
            </a:r>
          </a:p>
          <a:p>
            <a:pPr lvl="1"/>
            <a:r>
              <a:rPr lang="en-US" dirty="0"/>
              <a:t>Affiliations</a:t>
            </a:r>
          </a:p>
          <a:p>
            <a:r>
              <a:rPr lang="en-US" dirty="0"/>
              <a:t>ACM Just Accepted</a:t>
            </a:r>
          </a:p>
          <a:p>
            <a:pPr lvl="1"/>
            <a:r>
              <a:rPr lang="en-US" dirty="0"/>
              <a:t>Journals</a:t>
            </a:r>
          </a:p>
          <a:p>
            <a:pPr lvl="1"/>
            <a:r>
              <a:rPr lang="en-US" dirty="0"/>
              <a:t>After copyedit</a:t>
            </a:r>
          </a:p>
          <a:p>
            <a:pPr lvl="1"/>
            <a:r>
              <a:rPr lang="en-US" dirty="0"/>
              <a:t>With DOI into publication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5D636-CA98-2645-9740-5BC91C2362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8" name="Content Placeholder 1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C1C1BC0-4046-9744-AD55-E9D03D240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3027024"/>
            <a:ext cx="4931228" cy="20419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C698888-B2BB-EC41-AAD8-EB9BA3A37F9B}"/>
              </a:ext>
            </a:extLst>
          </p:cNvPr>
          <p:cNvSpPr/>
          <p:nvPr/>
        </p:nvSpPr>
        <p:spPr>
          <a:xfrm>
            <a:off x="906025" y="4490355"/>
            <a:ext cx="3029161" cy="35922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16421"/>
      </p:ext>
    </p:extLst>
  </p:cSld>
  <p:clrMapOvr>
    <a:masterClrMapping/>
  </p:clrMapOvr>
</p:sld>
</file>

<file path=ppt/theme/theme1.xml><?xml version="1.0" encoding="utf-8"?>
<a:theme xmlns:a="http://schemas.openxmlformats.org/drawingml/2006/main" name="Accessible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22043</TotalTime>
  <Words>610</Words>
  <Application>Microsoft Macintosh PowerPoint</Application>
  <PresentationFormat>On-screen Show (4:3)</PresentationFormat>
  <Paragraphs>160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Accessible_presentation</vt:lpstr>
      <vt:lpstr>ACM Update</vt:lpstr>
      <vt:lpstr>Membership</vt:lpstr>
      <vt:lpstr>ACM Digital library</vt:lpstr>
      <vt:lpstr>Strategic Focus on the ACM Digital Library</vt:lpstr>
      <vt:lpstr>Digital Library Board</vt:lpstr>
      <vt:lpstr>DL Early Progress</vt:lpstr>
      <vt:lpstr>DL Early Progress</vt:lpstr>
      <vt:lpstr>DL Early Progress</vt:lpstr>
      <vt:lpstr>DL Early Progress</vt:lpstr>
      <vt:lpstr>DL Early Progress</vt:lpstr>
      <vt:lpstr>Acm and sig awards</vt:lpstr>
      <vt:lpstr>ACM Awards Committee</vt:lpstr>
      <vt:lpstr>PowerPoint Presentation</vt:lpstr>
      <vt:lpstr>ACM Awards Committee</vt:lpstr>
      <vt:lpstr>ACM Awards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 Report - ACM Council</dc:title>
  <dc:creator>Vicki Hanson</dc:creator>
  <cp:lastModifiedBy>Vicki Hanson</cp:lastModifiedBy>
  <cp:revision>588</cp:revision>
  <cp:lastPrinted>2021-10-08T14:54:36Z</cp:lastPrinted>
  <dcterms:created xsi:type="dcterms:W3CDTF">2019-06-04T21:23:51Z</dcterms:created>
  <dcterms:modified xsi:type="dcterms:W3CDTF">2021-10-20T19:10:49Z</dcterms:modified>
</cp:coreProperties>
</file>