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7" r:id="rId3"/>
    <p:sldId id="258" r:id="rId4"/>
    <p:sldId id="259" r:id="rId5"/>
    <p:sldId id="262" r:id="rId6"/>
    <p:sldId id="268" r:id="rId7"/>
    <p:sldId id="269" r:id="rId8"/>
    <p:sldId id="263" r:id="rId9"/>
    <p:sldId id="264"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anose="020B0604030504040204" pitchFamily="34" charset="0"/>
        <a:ea typeface="+mn-ea"/>
        <a:cs typeface="+mn-cs"/>
      </a:defRPr>
    </a:lvl1pPr>
    <a:lvl2pPr marL="457200" algn="l" rtl="0" fontAlgn="base">
      <a:spcBef>
        <a:spcPct val="0"/>
      </a:spcBef>
      <a:spcAft>
        <a:spcPct val="0"/>
      </a:spcAft>
      <a:defRPr kern="1200">
        <a:solidFill>
          <a:schemeClr val="tx1"/>
        </a:solidFill>
        <a:latin typeface="Verdana" panose="020B0604030504040204" pitchFamily="34" charset="0"/>
        <a:ea typeface="+mn-ea"/>
        <a:cs typeface="+mn-cs"/>
      </a:defRPr>
    </a:lvl2pPr>
    <a:lvl3pPr marL="914400" algn="l" rtl="0" fontAlgn="base">
      <a:spcBef>
        <a:spcPct val="0"/>
      </a:spcBef>
      <a:spcAft>
        <a:spcPct val="0"/>
      </a:spcAft>
      <a:defRPr kern="1200">
        <a:solidFill>
          <a:schemeClr val="tx1"/>
        </a:solidFill>
        <a:latin typeface="Verdana" panose="020B0604030504040204" pitchFamily="34" charset="0"/>
        <a:ea typeface="+mn-ea"/>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82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54" autoAdjust="0"/>
    <p:restoredTop sz="81429"/>
  </p:normalViewPr>
  <p:slideViewPr>
    <p:cSldViewPr>
      <p:cViewPr varScale="1">
        <p:scale>
          <a:sx n="76" d="100"/>
          <a:sy n="76" d="100"/>
        </p:scale>
        <p:origin x="216" y="7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CCFCE-6D96-1447-98B5-DE13FC8953DE}" type="datetimeFigureOut">
              <a:rPr lang="en-US" smtClean="0"/>
              <a:t>11/2/23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D75538-F7E6-F64E-83B3-7D3B39390DF3}" type="slidenum">
              <a:rPr lang="en-US" smtClean="0"/>
              <a:t>‹#›</a:t>
            </a:fld>
            <a:endParaRPr lang="en-US"/>
          </a:p>
        </p:txBody>
      </p:sp>
    </p:spTree>
    <p:extLst>
      <p:ext uri="{BB962C8B-B14F-4D97-AF65-F5344CB8AC3E}">
        <p14:creationId xmlns:p14="http://schemas.microsoft.com/office/powerpoint/2010/main" val="3475920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FCRC 2019 assembles a spectrum of affiliated research conferences and workshops into a week-long coordinated meeting held at a common time in a common place. This model retains the advantages of the smaller conferences, while at the same time, facilitates communication among researchers in different fields in computer science and engineering. Each morning, FCRC features a joint plenary talk on topics of broad appeal to the computing research community.</a:t>
            </a:r>
          </a:p>
          <a:p>
            <a:r>
              <a:rPr lang="en-US" dirty="0"/>
              <a:t>The technical program for each affiliated conference is independently administered, with each responsible for its own meeting's structure, content, and proceedings. To the extent facilities allow, attendees are free to attend technical sessions of other affiliated conferences being held at the same time as their "home" conference.</a:t>
            </a:r>
          </a:p>
          <a:p>
            <a:r>
              <a:rPr lang="en-US" dirty="0"/>
              <a:t>*Tutorials and 1-day workshops do not permit cross attendance unless noted.  *All </a:t>
            </a:r>
            <a:r>
              <a:rPr lang="en-US" dirty="0" err="1"/>
              <a:t>attendess</a:t>
            </a:r>
            <a:r>
              <a:rPr lang="en-US" dirty="0"/>
              <a:t> must register for FCRC and at least one other conference, workshop, or tutorial.</a:t>
            </a:r>
          </a:p>
          <a:p>
            <a:endParaRPr lang="en-US" dirty="0"/>
          </a:p>
        </p:txBody>
      </p:sp>
      <p:sp>
        <p:nvSpPr>
          <p:cNvPr id="4" name="Slide Number Placeholder 3"/>
          <p:cNvSpPr>
            <a:spLocks noGrp="1"/>
          </p:cNvSpPr>
          <p:nvPr>
            <p:ph type="sldNum" sz="quarter" idx="5"/>
          </p:nvPr>
        </p:nvSpPr>
        <p:spPr/>
        <p:txBody>
          <a:bodyPr/>
          <a:lstStyle/>
          <a:p>
            <a:fld id="{B3D75538-F7E6-F64E-83B3-7D3B39390DF3}" type="slidenum">
              <a:rPr lang="en-US" smtClean="0"/>
              <a:t>2</a:t>
            </a:fld>
            <a:endParaRPr lang="en-US"/>
          </a:p>
        </p:txBody>
      </p:sp>
    </p:spTree>
    <p:extLst>
      <p:ext uri="{BB962C8B-B14F-4D97-AF65-F5344CB8AC3E}">
        <p14:creationId xmlns:p14="http://schemas.microsoft.com/office/powerpoint/2010/main" val="1580151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Also see https://</a:t>
            </a:r>
            <a:r>
              <a:rPr lang="en-US" dirty="0" err="1"/>
              <a:t>en.wikipedia.org</a:t>
            </a:r>
            <a:r>
              <a:rPr lang="en-US" dirty="0"/>
              <a:t>/wiki/</a:t>
            </a:r>
            <a:r>
              <a:rPr lang="en-US" dirty="0" err="1"/>
              <a:t>Federated_Computing_Research_Conference</a:t>
            </a:r>
            <a:endParaRPr lang="en-US" dirty="0"/>
          </a:p>
          <a:p>
            <a:endParaRPr lang="en-US" dirty="0"/>
          </a:p>
        </p:txBody>
      </p:sp>
      <p:sp>
        <p:nvSpPr>
          <p:cNvPr id="4" name="Slide Number Placeholder 3"/>
          <p:cNvSpPr>
            <a:spLocks noGrp="1"/>
          </p:cNvSpPr>
          <p:nvPr>
            <p:ph type="sldNum" sz="quarter" idx="5"/>
          </p:nvPr>
        </p:nvSpPr>
        <p:spPr/>
        <p:txBody>
          <a:bodyPr/>
          <a:lstStyle/>
          <a:p>
            <a:fld id="{B3D75538-F7E6-F64E-83B3-7D3B39390DF3}" type="slidenum">
              <a:rPr lang="en-US" smtClean="0"/>
              <a:t>4</a:t>
            </a:fld>
            <a:endParaRPr lang="en-US"/>
          </a:p>
        </p:txBody>
      </p:sp>
    </p:spTree>
    <p:extLst>
      <p:ext uri="{BB962C8B-B14F-4D97-AF65-F5344CB8AC3E}">
        <p14:creationId xmlns:p14="http://schemas.microsoft.com/office/powerpoint/2010/main" val="3031083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75538-F7E6-F64E-83B3-7D3B39390DF3}" type="slidenum">
              <a:rPr lang="en-US" smtClean="0"/>
              <a:t>5</a:t>
            </a:fld>
            <a:endParaRPr lang="en-US"/>
          </a:p>
        </p:txBody>
      </p:sp>
    </p:spTree>
    <p:extLst>
      <p:ext uri="{BB962C8B-B14F-4D97-AF65-F5344CB8AC3E}">
        <p14:creationId xmlns:p14="http://schemas.microsoft.com/office/powerpoint/2010/main" val="288878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81D1-8993-4BE5-801D-04D6900FFCF3}"/>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4AB942-1129-48AB-B1F8-57CDC15BEBA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252089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15021-10B2-4F3A-A4E1-A24910D0E5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19D7AD-B3A4-4819-ABB4-54C179E87709}"/>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4017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E38047-FCBC-4064-B59D-E7B08C57D887}"/>
              </a:ext>
            </a:extLst>
          </p:cNvPr>
          <p:cNvSpPr>
            <a:spLocks noGrp="1"/>
          </p:cNvSpPr>
          <p:nvPr>
            <p:ph type="title" orient="vert"/>
          </p:nvPr>
        </p:nvSpPr>
        <p:spPr>
          <a:xfrm>
            <a:off x="6648450" y="274638"/>
            <a:ext cx="2038350" cy="566896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5431D7-6A56-4E42-B02E-46F45219E643}"/>
              </a:ext>
            </a:extLst>
          </p:cNvPr>
          <p:cNvSpPr>
            <a:spLocks noGrp="1"/>
          </p:cNvSpPr>
          <p:nvPr>
            <p:ph type="body" orient="vert" idx="1"/>
          </p:nvPr>
        </p:nvSpPr>
        <p:spPr>
          <a:xfrm>
            <a:off x="533400" y="274638"/>
            <a:ext cx="5962650" cy="5668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41650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643D1-7736-4B3D-BB9A-188B9E820CAD}"/>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67966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10AC-1178-45AD-BF5D-8F493DEA14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1D8C10-185D-4800-B899-97197D6676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889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AB730-DFFB-49E2-8101-53711C85089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BA4126-867B-40F6-9088-A3E145AAFEB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1092754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0CE8B-804E-4594-BEA0-7279CE641F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5CED7F-8787-4EFC-9B6A-CDBDEF2B55E6}"/>
              </a:ext>
            </a:extLst>
          </p:cNvPr>
          <p:cNvSpPr>
            <a:spLocks noGrp="1"/>
          </p:cNvSpPr>
          <p:nvPr>
            <p:ph sz="half" idx="1"/>
          </p:nvPr>
        </p:nvSpPr>
        <p:spPr>
          <a:xfrm>
            <a:off x="533400" y="16002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9FD657-019B-4A76-8F7A-F30AD57BBA4F}"/>
              </a:ext>
            </a:extLst>
          </p:cNvPr>
          <p:cNvSpPr>
            <a:spLocks noGrp="1"/>
          </p:cNvSpPr>
          <p:nvPr>
            <p:ph sz="half" idx="2"/>
          </p:nvPr>
        </p:nvSpPr>
        <p:spPr>
          <a:xfrm>
            <a:off x="4686300" y="16002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9581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7A302-EAC1-424F-85A3-7F5575F1CCD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07F837-5A40-42CD-A559-CAAE43250B6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63DCDB-A5A7-4EE0-89FF-B0577D1C347F}"/>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9E3468-0F3E-45E5-8169-46A3375D4B0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695EC2-1899-448A-B995-82E5D0ECA42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999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08C3A-5C95-4142-B77B-F8825C68790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8074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3607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CB4C2-FB25-4F53-B748-DE3215994DC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040B81-77F7-4F21-9F40-CF8DCDCD305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C936E7-192E-4B6B-8FE3-2F7425447E6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569564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DF0E4-0D92-4C18-A1FF-5C7FA23964B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D74C2B-91AB-4CB4-A199-491517DA691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743A041-1990-4AE4-9AD5-20470CF934B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56845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8865828-9D72-4CD3-ADE5-DC8C426F967D}"/>
              </a:ext>
            </a:extLst>
          </p:cNvPr>
          <p:cNvSpPr>
            <a:spLocks noGrp="1" noChangeArrowheads="1"/>
          </p:cNvSpPr>
          <p:nvPr>
            <p:ph type="title"/>
          </p:nvPr>
        </p:nvSpPr>
        <p:spPr bwMode="auto">
          <a:xfrm>
            <a:off x="533400" y="274638"/>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a:extLst>
              <a:ext uri="{FF2B5EF4-FFF2-40B4-BE49-F238E27FC236}">
                <a16:creationId xmlns:a16="http://schemas.microsoft.com/office/drawing/2014/main" id="{1EB0503E-EDC7-4AEB-83C2-3A90089EE7A6}"/>
              </a:ext>
            </a:extLst>
          </p:cNvPr>
          <p:cNvSpPr>
            <a:spLocks noGrp="1" noChangeArrowheads="1"/>
          </p:cNvSpPr>
          <p:nvPr>
            <p:ph type="body" idx="1"/>
          </p:nvPr>
        </p:nvSpPr>
        <p:spPr bwMode="auto">
          <a:xfrm>
            <a:off x="533400" y="1600200"/>
            <a:ext cx="81534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31" name="Picture 7">
            <a:extLst>
              <a:ext uri="{FF2B5EF4-FFF2-40B4-BE49-F238E27FC236}">
                <a16:creationId xmlns:a16="http://schemas.microsoft.com/office/drawing/2014/main" id="{4A243843-B991-43C0-AF13-5CB25E68512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28600" y="5970588"/>
            <a:ext cx="2362200" cy="64611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1" fontAlgn="base" hangingPunct="1">
        <a:spcBef>
          <a:spcPct val="0"/>
        </a:spcBef>
        <a:spcAft>
          <a:spcPct val="0"/>
        </a:spcAft>
        <a:defRPr sz="2400" kern="1200">
          <a:solidFill>
            <a:srgbClr val="0182AC"/>
          </a:solidFill>
          <a:latin typeface="+mj-lt"/>
          <a:ea typeface="+mj-ea"/>
          <a:cs typeface="+mj-cs"/>
        </a:defRPr>
      </a:lvl1pPr>
      <a:lvl2pPr algn="ctr" rtl="0" eaLnBrk="1" fontAlgn="base" hangingPunct="1">
        <a:spcBef>
          <a:spcPct val="0"/>
        </a:spcBef>
        <a:spcAft>
          <a:spcPct val="0"/>
        </a:spcAft>
        <a:defRPr sz="2400">
          <a:solidFill>
            <a:srgbClr val="0182AC"/>
          </a:solidFill>
          <a:latin typeface="Verdana" panose="020B0604030504040204" pitchFamily="34" charset="0"/>
        </a:defRPr>
      </a:lvl2pPr>
      <a:lvl3pPr algn="ctr" rtl="0" eaLnBrk="1" fontAlgn="base" hangingPunct="1">
        <a:spcBef>
          <a:spcPct val="0"/>
        </a:spcBef>
        <a:spcAft>
          <a:spcPct val="0"/>
        </a:spcAft>
        <a:defRPr sz="2400">
          <a:solidFill>
            <a:srgbClr val="0182AC"/>
          </a:solidFill>
          <a:latin typeface="Verdana" panose="020B0604030504040204" pitchFamily="34" charset="0"/>
        </a:defRPr>
      </a:lvl3pPr>
      <a:lvl4pPr algn="ctr" rtl="0" eaLnBrk="1" fontAlgn="base" hangingPunct="1">
        <a:spcBef>
          <a:spcPct val="0"/>
        </a:spcBef>
        <a:spcAft>
          <a:spcPct val="0"/>
        </a:spcAft>
        <a:defRPr sz="2400">
          <a:solidFill>
            <a:srgbClr val="0182AC"/>
          </a:solidFill>
          <a:latin typeface="Verdana" panose="020B0604030504040204" pitchFamily="34" charset="0"/>
        </a:defRPr>
      </a:lvl4pPr>
      <a:lvl5pPr algn="ctr" rtl="0" eaLnBrk="1" fontAlgn="base" hangingPunct="1">
        <a:spcBef>
          <a:spcPct val="0"/>
        </a:spcBef>
        <a:spcAft>
          <a:spcPct val="0"/>
        </a:spcAft>
        <a:defRPr sz="2400">
          <a:solidFill>
            <a:srgbClr val="0182AC"/>
          </a:solidFill>
          <a:latin typeface="Verdana" panose="020B0604030504040204" pitchFamily="34" charset="0"/>
        </a:defRPr>
      </a:lvl5pPr>
      <a:lvl6pPr marL="457200" algn="ctr" rtl="0" eaLnBrk="1" fontAlgn="base" hangingPunct="1">
        <a:spcBef>
          <a:spcPct val="0"/>
        </a:spcBef>
        <a:spcAft>
          <a:spcPct val="0"/>
        </a:spcAft>
        <a:defRPr sz="2400">
          <a:solidFill>
            <a:srgbClr val="0182AC"/>
          </a:solidFill>
          <a:latin typeface="Verdana" panose="020B0604030504040204" pitchFamily="34" charset="0"/>
        </a:defRPr>
      </a:lvl6pPr>
      <a:lvl7pPr marL="914400" algn="ctr" rtl="0" eaLnBrk="1" fontAlgn="base" hangingPunct="1">
        <a:spcBef>
          <a:spcPct val="0"/>
        </a:spcBef>
        <a:spcAft>
          <a:spcPct val="0"/>
        </a:spcAft>
        <a:defRPr sz="2400">
          <a:solidFill>
            <a:srgbClr val="0182AC"/>
          </a:solidFill>
          <a:latin typeface="Verdana" panose="020B0604030504040204" pitchFamily="34" charset="0"/>
        </a:defRPr>
      </a:lvl7pPr>
      <a:lvl8pPr marL="1371600" algn="ctr" rtl="0" eaLnBrk="1" fontAlgn="base" hangingPunct="1">
        <a:spcBef>
          <a:spcPct val="0"/>
        </a:spcBef>
        <a:spcAft>
          <a:spcPct val="0"/>
        </a:spcAft>
        <a:defRPr sz="2400">
          <a:solidFill>
            <a:srgbClr val="0182AC"/>
          </a:solidFill>
          <a:latin typeface="Verdana" panose="020B0604030504040204" pitchFamily="34" charset="0"/>
        </a:defRPr>
      </a:lvl8pPr>
      <a:lvl9pPr marL="1828800" algn="ctr" rtl="0" eaLnBrk="1" fontAlgn="base" hangingPunct="1">
        <a:spcBef>
          <a:spcPct val="0"/>
        </a:spcBef>
        <a:spcAft>
          <a:spcPct val="0"/>
        </a:spcAft>
        <a:defRPr sz="2400">
          <a:solidFill>
            <a:srgbClr val="0182AC"/>
          </a:solidFill>
          <a:latin typeface="Verdana" panose="020B0604030504040204" pitchFamily="34" charset="0"/>
        </a:defRPr>
      </a:lvl9pPr>
    </p:titleStyle>
    <p:bodyStyle>
      <a:lvl1pPr marL="342900" indent="-342900" algn="l" rtl="0" eaLnBrk="1" fontAlgn="base" hangingPunct="1">
        <a:spcBef>
          <a:spcPct val="20000"/>
        </a:spcBef>
        <a:spcAft>
          <a:spcPct val="0"/>
        </a:spcAft>
        <a:buChar char="•"/>
        <a:defRPr sz="20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16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14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68937-4816-F069-AB6D-450DF3823105}"/>
              </a:ext>
            </a:extLst>
          </p:cNvPr>
          <p:cNvSpPr>
            <a:spLocks noGrp="1"/>
          </p:cNvSpPr>
          <p:nvPr>
            <p:ph type="ctrTitle"/>
          </p:nvPr>
        </p:nvSpPr>
        <p:spPr>
          <a:xfrm>
            <a:off x="1143000" y="812800"/>
            <a:ext cx="6858000" cy="2387600"/>
          </a:xfrm>
        </p:spPr>
        <p:txBody>
          <a:bodyPr/>
          <a:lstStyle/>
          <a:p>
            <a:r>
              <a:rPr lang="en-US" dirty="0"/>
              <a:t>FCRC Report</a:t>
            </a:r>
            <a:br>
              <a:rPr lang="en-US" dirty="0"/>
            </a:br>
            <a:br>
              <a:rPr lang="en-US" dirty="0"/>
            </a:br>
            <a:r>
              <a:rPr lang="en-US" sz="4000" dirty="0"/>
              <a:t>(Federated Computing Research Conference)</a:t>
            </a:r>
            <a:endParaRPr lang="en-US" dirty="0"/>
          </a:p>
        </p:txBody>
      </p:sp>
      <p:sp>
        <p:nvSpPr>
          <p:cNvPr id="3" name="Subtitle 2">
            <a:extLst>
              <a:ext uri="{FF2B5EF4-FFF2-40B4-BE49-F238E27FC236}">
                <a16:creationId xmlns:a16="http://schemas.microsoft.com/office/drawing/2014/main" id="{41F17234-9070-235D-7038-8DE41E3DEFD9}"/>
              </a:ext>
            </a:extLst>
          </p:cNvPr>
          <p:cNvSpPr>
            <a:spLocks noGrp="1"/>
          </p:cNvSpPr>
          <p:nvPr>
            <p:ph type="subTitle" idx="1"/>
          </p:nvPr>
        </p:nvSpPr>
        <p:spPr>
          <a:xfrm>
            <a:off x="723900" y="3445519"/>
            <a:ext cx="7696200" cy="1655762"/>
          </a:xfrm>
        </p:spPr>
        <p:txBody>
          <a:bodyPr/>
          <a:lstStyle/>
          <a:p>
            <a:r>
              <a:rPr lang="en-US" dirty="0"/>
              <a:t>Vivek Sarkar (</a:t>
            </a:r>
            <a:r>
              <a:rPr lang="en-US" dirty="0" err="1"/>
              <a:t>vsarkar@gatech.edu</a:t>
            </a:r>
            <a:r>
              <a:rPr lang="en-US" dirty="0"/>
              <a:t>)</a:t>
            </a:r>
          </a:p>
          <a:p>
            <a:r>
              <a:rPr lang="en-US" dirty="0"/>
              <a:t>Chair, School of Computer Science</a:t>
            </a:r>
          </a:p>
          <a:p>
            <a:r>
              <a:rPr lang="en-US" dirty="0"/>
              <a:t>Georgia Institute of Technology</a:t>
            </a:r>
          </a:p>
          <a:p>
            <a:endParaRPr lang="en-US" dirty="0"/>
          </a:p>
          <a:p>
            <a:r>
              <a:rPr lang="en-US" dirty="0"/>
              <a:t>SGB EC member (SIG Council Representative)</a:t>
            </a:r>
          </a:p>
          <a:p>
            <a:endParaRPr lang="en-US" dirty="0"/>
          </a:p>
          <a:p>
            <a:r>
              <a:rPr lang="en-US" dirty="0"/>
              <a:t>November 3,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3E569-9873-B9B5-171F-9E9B3F5E08FA}"/>
              </a:ext>
            </a:extLst>
          </p:cNvPr>
          <p:cNvSpPr>
            <a:spLocks noGrp="1"/>
          </p:cNvSpPr>
          <p:nvPr>
            <p:ph type="title"/>
          </p:nvPr>
        </p:nvSpPr>
        <p:spPr/>
        <p:txBody>
          <a:bodyPr/>
          <a:lstStyle/>
          <a:p>
            <a:pPr algn="l"/>
            <a:r>
              <a:rPr lang="en-US" dirty="0"/>
              <a:t>Some concluding thoughts</a:t>
            </a:r>
          </a:p>
        </p:txBody>
      </p:sp>
      <p:sp>
        <p:nvSpPr>
          <p:cNvPr id="3" name="Content Placeholder 2">
            <a:extLst>
              <a:ext uri="{FF2B5EF4-FFF2-40B4-BE49-F238E27FC236}">
                <a16:creationId xmlns:a16="http://schemas.microsoft.com/office/drawing/2014/main" id="{FE0A34AF-A044-A80F-CCEB-BDD39D6E3B24}"/>
              </a:ext>
            </a:extLst>
          </p:cNvPr>
          <p:cNvSpPr>
            <a:spLocks noGrp="1"/>
          </p:cNvSpPr>
          <p:nvPr>
            <p:ph idx="1"/>
          </p:nvPr>
        </p:nvSpPr>
        <p:spPr>
          <a:xfrm>
            <a:off x="228600" y="1219200"/>
            <a:ext cx="8686800" cy="4953000"/>
          </a:xfrm>
        </p:spPr>
        <p:txBody>
          <a:bodyPr/>
          <a:lstStyle/>
          <a:p>
            <a:r>
              <a:rPr lang="en-US" sz="1800" dirty="0"/>
              <a:t>FCRC is a vibrant and positive experience for attendees</a:t>
            </a:r>
          </a:p>
          <a:p>
            <a:pPr lvl="1"/>
            <a:r>
              <a:rPr lang="en-US" sz="1600" dirty="0" err="1"/>
              <a:t>Undertapped</a:t>
            </a:r>
            <a:r>
              <a:rPr lang="en-US" sz="1600" dirty="0"/>
              <a:t> opportunity: use FCRC to enable ACM and industry partners to connect more deeply with student participants</a:t>
            </a:r>
          </a:p>
          <a:p>
            <a:r>
              <a:rPr lang="en-US" sz="1800" dirty="0"/>
              <a:t>Current organization and budget model is not sustainable</a:t>
            </a:r>
          </a:p>
          <a:p>
            <a:pPr lvl="1"/>
            <a:r>
              <a:rPr lang="en-US" sz="1600" dirty="0"/>
              <a:t>Laissez-faire approach to determining which conferences will participate in next FCRC generates too much uncertainty</a:t>
            </a:r>
          </a:p>
          <a:p>
            <a:pPr lvl="1"/>
            <a:r>
              <a:rPr lang="en-US" sz="1600" dirty="0"/>
              <a:t>FCRC costs are increasing + need for increased contingency funds; registration fee only covers part of these costs</a:t>
            </a:r>
          </a:p>
          <a:p>
            <a:r>
              <a:rPr lang="en-US" sz="1800" dirty="0"/>
              <a:t>Lack of institutional memory is a challenge for everyone, e.g.,</a:t>
            </a:r>
          </a:p>
          <a:p>
            <a:pPr lvl="1"/>
            <a:r>
              <a:rPr lang="en-US" sz="1600" dirty="0"/>
              <a:t>Getting sponsorship is challenging for a once-in-four-years event</a:t>
            </a:r>
          </a:p>
          <a:p>
            <a:pPr lvl="1"/>
            <a:r>
              <a:rPr lang="en-US" sz="1600" dirty="0"/>
              <a:t>Recalling precedents is challenging when a SIG chair does not handle more than one FCRC</a:t>
            </a:r>
          </a:p>
          <a:p>
            <a:r>
              <a:rPr lang="en-US" sz="1800" dirty="0"/>
              <a:t>Need to establish a new budget model soon for future FCRC conferences starting with FCRC’27</a:t>
            </a:r>
          </a:p>
          <a:p>
            <a:pPr lvl="1"/>
            <a:r>
              <a:rPr lang="en-US" sz="1600" dirty="0"/>
              <a:t>If FCRC is to continue, SIGs will need to contribute funds towards future FCRC conferences to make it a sustainable model</a:t>
            </a:r>
          </a:p>
          <a:p>
            <a:pPr lvl="1"/>
            <a:r>
              <a:rPr lang="en-US" sz="1600" dirty="0"/>
              <a:t>FCRC SC members would be glad to discuss further with your SIG EC!</a:t>
            </a:r>
          </a:p>
        </p:txBody>
      </p:sp>
    </p:spTree>
    <p:extLst>
      <p:ext uri="{BB962C8B-B14F-4D97-AF65-F5344CB8AC3E}">
        <p14:creationId xmlns:p14="http://schemas.microsoft.com/office/powerpoint/2010/main" val="236800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2E572-A40D-D66A-762E-A7CDD35740DD}"/>
              </a:ext>
            </a:extLst>
          </p:cNvPr>
          <p:cNvSpPr>
            <a:spLocks noGrp="1"/>
          </p:cNvSpPr>
          <p:nvPr>
            <p:ph type="title"/>
          </p:nvPr>
        </p:nvSpPr>
        <p:spPr>
          <a:xfrm>
            <a:off x="533400" y="-228600"/>
            <a:ext cx="8153400" cy="1143000"/>
          </a:xfrm>
        </p:spPr>
        <p:txBody>
          <a:bodyPr/>
          <a:lstStyle/>
          <a:p>
            <a:pPr algn="l"/>
            <a:r>
              <a:rPr lang="en-US" sz="2800" dirty="0"/>
              <a:t>What is FCRC?</a:t>
            </a:r>
          </a:p>
        </p:txBody>
      </p:sp>
      <p:sp>
        <p:nvSpPr>
          <p:cNvPr id="3" name="Content Placeholder 2">
            <a:extLst>
              <a:ext uri="{FF2B5EF4-FFF2-40B4-BE49-F238E27FC236}">
                <a16:creationId xmlns:a16="http://schemas.microsoft.com/office/drawing/2014/main" id="{D048DB2A-2FAC-A3BF-D97F-9E9BE2EA5E0C}"/>
              </a:ext>
            </a:extLst>
          </p:cNvPr>
          <p:cNvSpPr>
            <a:spLocks noGrp="1"/>
          </p:cNvSpPr>
          <p:nvPr>
            <p:ph idx="1"/>
          </p:nvPr>
        </p:nvSpPr>
        <p:spPr>
          <a:xfrm>
            <a:off x="533400" y="792162"/>
            <a:ext cx="8382000" cy="4343400"/>
          </a:xfrm>
        </p:spPr>
        <p:txBody>
          <a:bodyPr/>
          <a:lstStyle/>
          <a:p>
            <a:r>
              <a:rPr lang="en-US" dirty="0"/>
              <a:t>FCRC = Federated Computing Research Conference</a:t>
            </a:r>
          </a:p>
          <a:p>
            <a:r>
              <a:rPr lang="en-US" dirty="0"/>
              <a:t>Flagship event for ACM that occurs once in four years (initially, once in three years)</a:t>
            </a:r>
          </a:p>
          <a:p>
            <a:r>
              <a:rPr lang="en-US" dirty="0"/>
              <a:t>Led by FCRC Conference Chair + Plenary Speakers Chair</a:t>
            </a:r>
          </a:p>
          <a:p>
            <a:r>
              <a:rPr lang="en-US" dirty="0"/>
              <a:t>Hosts a spectrum of affiliated research conferences and workshops in a single venue, covering a broad range of computer science research areas</a:t>
            </a:r>
          </a:p>
          <a:p>
            <a:pPr lvl="1"/>
            <a:r>
              <a:rPr lang="en-US" dirty="0"/>
              <a:t>Technical programs are coordinated by conference/workshop committees as usual</a:t>
            </a:r>
          </a:p>
          <a:p>
            <a:r>
              <a:rPr lang="en-US" dirty="0"/>
              <a:t>Typical schedule</a:t>
            </a:r>
          </a:p>
          <a:p>
            <a:pPr lvl="1"/>
            <a:r>
              <a:rPr lang="en-US" dirty="0"/>
              <a:t>Saturday, Sunday: Workshops &amp; Tutorials</a:t>
            </a:r>
          </a:p>
          <a:p>
            <a:pPr lvl="1"/>
            <a:r>
              <a:rPr lang="en-US" dirty="0"/>
              <a:t>Sunday evening: possibility of Turing Lecture </a:t>
            </a:r>
          </a:p>
          <a:p>
            <a:pPr lvl="1"/>
            <a:r>
              <a:rPr lang="en-US" dirty="0"/>
              <a:t>Monday – Friday: Plenary talks + Overlapped conferences</a:t>
            </a:r>
          </a:p>
          <a:p>
            <a:pPr lvl="2"/>
            <a:r>
              <a:rPr lang="en-US" dirty="0"/>
              <a:t>Registering for one conference enables you to attend talks at other conferences on the same day</a:t>
            </a:r>
          </a:p>
          <a:p>
            <a:r>
              <a:rPr lang="en-US" dirty="0"/>
              <a:t>High level of student participation (46% of attendees in ’23)</a:t>
            </a:r>
          </a:p>
        </p:txBody>
      </p:sp>
    </p:spTree>
    <p:extLst>
      <p:ext uri="{BB962C8B-B14F-4D97-AF65-F5344CB8AC3E}">
        <p14:creationId xmlns:p14="http://schemas.microsoft.com/office/powerpoint/2010/main" val="202660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23CEB-3662-C6FE-5E80-17BDEE8D8FED}"/>
              </a:ext>
            </a:extLst>
          </p:cNvPr>
          <p:cNvSpPr>
            <a:spLocks noGrp="1"/>
          </p:cNvSpPr>
          <p:nvPr>
            <p:ph type="title"/>
          </p:nvPr>
        </p:nvSpPr>
        <p:spPr/>
        <p:txBody>
          <a:bodyPr/>
          <a:lstStyle/>
          <a:p>
            <a:pPr algn="l"/>
            <a:r>
              <a:rPr lang="en-US" sz="2800" dirty="0"/>
              <a:t>FCRC Steering Committee</a:t>
            </a:r>
            <a:br>
              <a:rPr lang="en-US" sz="2800" dirty="0"/>
            </a:br>
            <a:r>
              <a:rPr lang="en-US" sz="2800" dirty="0"/>
              <a:t>(past FCRC chairs)</a:t>
            </a:r>
          </a:p>
        </p:txBody>
      </p:sp>
      <p:sp>
        <p:nvSpPr>
          <p:cNvPr id="4" name="Content Placeholder 3">
            <a:extLst>
              <a:ext uri="{FF2B5EF4-FFF2-40B4-BE49-F238E27FC236}">
                <a16:creationId xmlns:a16="http://schemas.microsoft.com/office/drawing/2014/main" id="{3B35A3E6-71B7-3156-DC03-3E3E288B9075}"/>
              </a:ext>
            </a:extLst>
          </p:cNvPr>
          <p:cNvSpPr>
            <a:spLocks noGrp="1"/>
          </p:cNvSpPr>
          <p:nvPr>
            <p:ph sz="half" idx="1"/>
          </p:nvPr>
        </p:nvSpPr>
        <p:spPr>
          <a:xfrm>
            <a:off x="76200" y="1600200"/>
            <a:ext cx="4457700" cy="4343400"/>
          </a:xfrm>
        </p:spPr>
        <p:txBody>
          <a:bodyPr/>
          <a:lstStyle/>
          <a:p>
            <a:pPr marL="0" indent="0">
              <a:buNone/>
            </a:pPr>
            <a:r>
              <a:rPr lang="en-US" dirty="0"/>
              <a:t>Up to June 2023</a:t>
            </a:r>
          </a:p>
          <a:p>
            <a:pPr marL="0" indent="0">
              <a:buNone/>
            </a:pPr>
            <a:endParaRPr lang="en-US" dirty="0"/>
          </a:p>
          <a:p>
            <a:r>
              <a:rPr lang="en-US" dirty="0"/>
              <a:t>SC chair: Vivek Sarkar</a:t>
            </a:r>
          </a:p>
          <a:p>
            <a:r>
              <a:rPr lang="en-US" dirty="0"/>
              <a:t>Past SC chair: Rajiv Gupta</a:t>
            </a:r>
          </a:p>
          <a:p>
            <a:r>
              <a:rPr lang="en-US" dirty="0"/>
              <a:t>Other Members</a:t>
            </a:r>
          </a:p>
          <a:p>
            <a:pPr lvl="1"/>
            <a:r>
              <a:rPr lang="en-US" sz="2000" dirty="0"/>
              <a:t>Barbara Ryder</a:t>
            </a:r>
          </a:p>
          <a:p>
            <a:pPr lvl="1"/>
            <a:r>
              <a:rPr lang="en-US" sz="2000" dirty="0"/>
              <a:t>Dean </a:t>
            </a:r>
            <a:r>
              <a:rPr lang="en-US" sz="2000" dirty="0" err="1"/>
              <a:t>Tullsen</a:t>
            </a:r>
            <a:endParaRPr lang="en-US" sz="2000" dirty="0"/>
          </a:p>
        </p:txBody>
      </p:sp>
      <p:sp>
        <p:nvSpPr>
          <p:cNvPr id="5" name="Content Placeholder 4">
            <a:extLst>
              <a:ext uri="{FF2B5EF4-FFF2-40B4-BE49-F238E27FC236}">
                <a16:creationId xmlns:a16="http://schemas.microsoft.com/office/drawing/2014/main" id="{107C67A4-8A28-2676-11D5-FE82DC370109}"/>
              </a:ext>
            </a:extLst>
          </p:cNvPr>
          <p:cNvSpPr>
            <a:spLocks noGrp="1"/>
          </p:cNvSpPr>
          <p:nvPr>
            <p:ph sz="half" idx="2"/>
          </p:nvPr>
        </p:nvSpPr>
        <p:spPr>
          <a:xfrm>
            <a:off x="4343400" y="1600200"/>
            <a:ext cx="4800600" cy="4343400"/>
          </a:xfrm>
        </p:spPr>
        <p:txBody>
          <a:bodyPr/>
          <a:lstStyle/>
          <a:p>
            <a:pPr marL="0" indent="0">
              <a:buNone/>
            </a:pPr>
            <a:r>
              <a:rPr lang="en-US" dirty="0"/>
              <a:t>As of July 2023</a:t>
            </a:r>
          </a:p>
          <a:p>
            <a:pPr marL="0" indent="0">
              <a:buNone/>
            </a:pPr>
            <a:endParaRPr lang="en-US" dirty="0"/>
          </a:p>
          <a:p>
            <a:r>
              <a:rPr lang="en-US" dirty="0"/>
              <a:t>SC chair: Timothy Pinkston</a:t>
            </a:r>
          </a:p>
          <a:p>
            <a:r>
              <a:rPr lang="en-US" dirty="0"/>
              <a:t>Past SC chair: Vivek Sarkar</a:t>
            </a:r>
          </a:p>
          <a:p>
            <a:r>
              <a:rPr lang="en-US" dirty="0"/>
              <a:t>Other Members</a:t>
            </a:r>
          </a:p>
          <a:p>
            <a:pPr lvl="1"/>
            <a:r>
              <a:rPr lang="en-US" sz="2000" dirty="0"/>
              <a:t>Rajiv Gupta</a:t>
            </a:r>
          </a:p>
          <a:p>
            <a:pPr lvl="1"/>
            <a:r>
              <a:rPr lang="en-US" sz="2000" dirty="0"/>
              <a:t>Barbara Ryder</a:t>
            </a:r>
          </a:p>
          <a:p>
            <a:pPr lvl="1"/>
            <a:r>
              <a:rPr lang="en-US" sz="2000" dirty="0"/>
              <a:t>Dean </a:t>
            </a:r>
            <a:r>
              <a:rPr lang="en-US" sz="2000" dirty="0" err="1"/>
              <a:t>Tullsen</a:t>
            </a:r>
            <a:endParaRPr lang="en-US" sz="2000" dirty="0"/>
          </a:p>
          <a:p>
            <a:pPr marL="0" indent="0">
              <a:buNone/>
            </a:pPr>
            <a:endParaRPr lang="en-US" dirty="0"/>
          </a:p>
        </p:txBody>
      </p:sp>
    </p:spTree>
    <p:extLst>
      <p:ext uri="{BB962C8B-B14F-4D97-AF65-F5344CB8AC3E}">
        <p14:creationId xmlns:p14="http://schemas.microsoft.com/office/powerpoint/2010/main" val="194900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2E572-A40D-D66A-762E-A7CDD35740DD}"/>
              </a:ext>
            </a:extLst>
          </p:cNvPr>
          <p:cNvSpPr>
            <a:spLocks noGrp="1"/>
          </p:cNvSpPr>
          <p:nvPr>
            <p:ph type="title"/>
          </p:nvPr>
        </p:nvSpPr>
        <p:spPr/>
        <p:txBody>
          <a:bodyPr/>
          <a:lstStyle/>
          <a:p>
            <a:pPr algn="l"/>
            <a:r>
              <a:rPr lang="en-US" dirty="0"/>
              <a:t>Past FCRC locations, chairs, conferences</a:t>
            </a:r>
          </a:p>
        </p:txBody>
      </p:sp>
      <p:sp>
        <p:nvSpPr>
          <p:cNvPr id="3" name="Content Placeholder 2">
            <a:extLst>
              <a:ext uri="{FF2B5EF4-FFF2-40B4-BE49-F238E27FC236}">
                <a16:creationId xmlns:a16="http://schemas.microsoft.com/office/drawing/2014/main" id="{D048DB2A-2FAC-A3BF-D97F-9E9BE2EA5E0C}"/>
              </a:ext>
            </a:extLst>
          </p:cNvPr>
          <p:cNvSpPr>
            <a:spLocks noGrp="1"/>
          </p:cNvSpPr>
          <p:nvPr>
            <p:ph idx="1"/>
          </p:nvPr>
        </p:nvSpPr>
        <p:spPr>
          <a:xfrm>
            <a:off x="495300" y="1295400"/>
            <a:ext cx="8153400" cy="4343400"/>
          </a:xfrm>
        </p:spPr>
        <p:txBody>
          <a:bodyPr/>
          <a:lstStyle/>
          <a:p>
            <a:r>
              <a:rPr lang="en-US" dirty="0"/>
              <a:t>’93 San Diego – David Wise (PLAN)</a:t>
            </a:r>
          </a:p>
          <a:p>
            <a:pPr lvl="1"/>
            <a:r>
              <a:rPr lang="en-US" dirty="0">
                <a:solidFill>
                  <a:srgbClr val="0070C0"/>
                </a:solidFill>
              </a:rPr>
              <a:t>Complexity, ISCA, </a:t>
            </a:r>
            <a:r>
              <a:rPr lang="en-US" dirty="0" err="1">
                <a:solidFill>
                  <a:srgbClr val="7030A0"/>
                </a:solidFill>
              </a:rPr>
              <a:t>PPoPP</a:t>
            </a:r>
            <a:r>
              <a:rPr lang="en-US" dirty="0">
                <a:solidFill>
                  <a:srgbClr val="0070C0"/>
                </a:solidFill>
              </a:rPr>
              <a:t>, SCG, STOC</a:t>
            </a:r>
          </a:p>
          <a:p>
            <a:r>
              <a:rPr lang="en-US" dirty="0"/>
              <a:t>’96 San Diego – Mary Jane Irwin (ARCH)</a:t>
            </a:r>
          </a:p>
          <a:p>
            <a:pPr lvl="1"/>
            <a:r>
              <a:rPr lang="en-US" dirty="0"/>
              <a:t>Complexity, </a:t>
            </a:r>
            <a:r>
              <a:rPr lang="en-US" dirty="0">
                <a:solidFill>
                  <a:srgbClr val="0070C0"/>
                </a:solidFill>
              </a:rPr>
              <a:t>ICFP, ICS, IOPADS</a:t>
            </a:r>
            <a:r>
              <a:rPr lang="en-US" dirty="0"/>
              <a:t>, ISCA, </a:t>
            </a:r>
            <a:r>
              <a:rPr lang="en-US" dirty="0">
                <a:solidFill>
                  <a:srgbClr val="0070C0"/>
                </a:solidFill>
              </a:rPr>
              <a:t>PODC, PLDI</a:t>
            </a:r>
            <a:r>
              <a:rPr lang="en-US" dirty="0"/>
              <a:t>, SCG, </a:t>
            </a:r>
            <a:r>
              <a:rPr lang="en-US" dirty="0">
                <a:solidFill>
                  <a:srgbClr val="0070C0"/>
                </a:solidFill>
              </a:rPr>
              <a:t>SIGMETRICS</a:t>
            </a:r>
            <a:r>
              <a:rPr lang="en-US" dirty="0"/>
              <a:t>, </a:t>
            </a:r>
            <a:r>
              <a:rPr lang="en-US" dirty="0">
                <a:solidFill>
                  <a:srgbClr val="0070C0"/>
                </a:solidFill>
              </a:rPr>
              <a:t>SPDT</a:t>
            </a:r>
            <a:r>
              <a:rPr lang="en-US" dirty="0"/>
              <a:t>, STOC</a:t>
            </a:r>
          </a:p>
          <a:p>
            <a:r>
              <a:rPr lang="en-US" dirty="0"/>
              <a:t>’99 Atlanta – David Johnson (ACT)</a:t>
            </a:r>
          </a:p>
          <a:p>
            <a:pPr lvl="1"/>
            <a:r>
              <a:rPr lang="en-US" dirty="0">
                <a:solidFill>
                  <a:srgbClr val="FF0000"/>
                </a:solidFill>
              </a:rPr>
              <a:t>Complexity</a:t>
            </a:r>
            <a:r>
              <a:rPr lang="en-US" dirty="0"/>
              <a:t>, ISCA, </a:t>
            </a:r>
            <a:r>
              <a:rPr lang="en-US" dirty="0">
                <a:solidFill>
                  <a:srgbClr val="7030A0"/>
                </a:solidFill>
              </a:rPr>
              <a:t>LCTES</a:t>
            </a:r>
            <a:r>
              <a:rPr lang="en-US" dirty="0"/>
              <a:t>, PLDI, PODC, </a:t>
            </a:r>
            <a:r>
              <a:rPr lang="en-US" dirty="0" err="1">
                <a:solidFill>
                  <a:srgbClr val="0070C0"/>
                </a:solidFill>
              </a:rPr>
              <a:t>PPoPP</a:t>
            </a:r>
            <a:r>
              <a:rPr lang="en-US" dirty="0"/>
              <a:t>, SIGMETRICS, STOC, </a:t>
            </a:r>
            <a:r>
              <a:rPr lang="en-US" dirty="0">
                <a:solidFill>
                  <a:srgbClr val="7030A0"/>
                </a:solidFill>
              </a:rPr>
              <a:t>SOFTVIS</a:t>
            </a:r>
          </a:p>
          <a:p>
            <a:r>
              <a:rPr lang="en-US" dirty="0"/>
              <a:t>’03 San Diego – Barbara Ryder (PLAN)</a:t>
            </a:r>
          </a:p>
          <a:p>
            <a:pPr lvl="1"/>
            <a:r>
              <a:rPr lang="en-US" dirty="0">
                <a:solidFill>
                  <a:srgbClr val="7030A0"/>
                </a:solidFill>
              </a:rPr>
              <a:t>APL</a:t>
            </a:r>
            <a:r>
              <a:rPr lang="en-US" dirty="0">
                <a:solidFill>
                  <a:srgbClr val="0070C0"/>
                </a:solidFill>
              </a:rPr>
              <a:t>, EC, </a:t>
            </a:r>
            <a:r>
              <a:rPr lang="en-US" dirty="0"/>
              <a:t>ISCA, </a:t>
            </a:r>
            <a:r>
              <a:rPr lang="en-US" dirty="0">
                <a:solidFill>
                  <a:srgbClr val="7030A0"/>
                </a:solidFill>
              </a:rPr>
              <a:t>MODS/PODS</a:t>
            </a:r>
            <a:r>
              <a:rPr lang="en-US" dirty="0"/>
              <a:t>, PLDI, </a:t>
            </a:r>
            <a:r>
              <a:rPr lang="en-US" dirty="0" err="1">
                <a:solidFill>
                  <a:srgbClr val="FF0000"/>
                </a:solidFill>
              </a:rPr>
              <a:t>PPoPP</a:t>
            </a:r>
            <a:r>
              <a:rPr lang="en-US" dirty="0"/>
              <a:t>, </a:t>
            </a:r>
            <a:r>
              <a:rPr lang="en-US" dirty="0">
                <a:solidFill>
                  <a:srgbClr val="7030A0"/>
                </a:solidFill>
              </a:rPr>
              <a:t>SAS, SCG, </a:t>
            </a:r>
            <a:r>
              <a:rPr lang="en-US" dirty="0"/>
              <a:t>SIGMETRICS, </a:t>
            </a:r>
            <a:r>
              <a:rPr lang="en-US" dirty="0">
                <a:solidFill>
                  <a:srgbClr val="0070C0"/>
                </a:solidFill>
              </a:rPr>
              <a:t>SPAA</a:t>
            </a:r>
            <a:r>
              <a:rPr lang="en-US" dirty="0"/>
              <a:t>, STOC, </a:t>
            </a:r>
            <a:r>
              <a:rPr lang="en-US" dirty="0">
                <a:solidFill>
                  <a:srgbClr val="7030A0"/>
                </a:solidFill>
              </a:rPr>
              <a:t>SOFTVIS</a:t>
            </a:r>
          </a:p>
          <a:p>
            <a:r>
              <a:rPr lang="en-US" dirty="0"/>
              <a:t>’07 San Diego – Daniel </a:t>
            </a:r>
            <a:r>
              <a:rPr lang="en-US" dirty="0" err="1"/>
              <a:t>Menasce</a:t>
            </a:r>
            <a:r>
              <a:rPr lang="en-US" dirty="0"/>
              <a:t> (METRICS)</a:t>
            </a:r>
          </a:p>
          <a:p>
            <a:pPr lvl="1"/>
            <a:r>
              <a:rPr lang="en-US" dirty="0">
                <a:solidFill>
                  <a:srgbClr val="7030A0"/>
                </a:solidFill>
              </a:rPr>
              <a:t>COLT</a:t>
            </a:r>
            <a:r>
              <a:rPr lang="en-US" dirty="0"/>
              <a:t>, </a:t>
            </a:r>
            <a:r>
              <a:rPr lang="en-US" dirty="0">
                <a:solidFill>
                  <a:srgbClr val="002060"/>
                </a:solidFill>
              </a:rPr>
              <a:t>EC</a:t>
            </a:r>
            <a:r>
              <a:rPr lang="en-US" dirty="0"/>
              <a:t>, </a:t>
            </a:r>
            <a:r>
              <a:rPr lang="en-US" dirty="0">
                <a:solidFill>
                  <a:srgbClr val="7030A0"/>
                </a:solidFill>
              </a:rPr>
              <a:t>HOPL</a:t>
            </a:r>
            <a:r>
              <a:rPr lang="en-US" dirty="0"/>
              <a:t>, ISCA, </a:t>
            </a:r>
            <a:r>
              <a:rPr lang="en-US" dirty="0">
                <a:solidFill>
                  <a:srgbClr val="7030A0"/>
                </a:solidFill>
              </a:rPr>
              <a:t>LCTES</a:t>
            </a:r>
            <a:r>
              <a:rPr lang="en-US" dirty="0"/>
              <a:t>, PLDI, SIGMETRICS, SPAA, STOC, </a:t>
            </a:r>
            <a:r>
              <a:rPr lang="en-US" dirty="0">
                <a:solidFill>
                  <a:srgbClr val="7030A0"/>
                </a:solidFill>
              </a:rPr>
              <a:t>VEE</a:t>
            </a:r>
          </a:p>
          <a:p>
            <a:pPr marL="0" indent="0">
              <a:buNone/>
            </a:pPr>
            <a:endParaRPr lang="en-US" dirty="0"/>
          </a:p>
        </p:txBody>
      </p:sp>
      <p:sp>
        <p:nvSpPr>
          <p:cNvPr id="4" name="TextBox 3">
            <a:extLst>
              <a:ext uri="{FF2B5EF4-FFF2-40B4-BE49-F238E27FC236}">
                <a16:creationId xmlns:a16="http://schemas.microsoft.com/office/drawing/2014/main" id="{10678C39-91CB-E439-24B8-B94059340ADE}"/>
              </a:ext>
            </a:extLst>
          </p:cNvPr>
          <p:cNvSpPr txBox="1"/>
          <p:nvPr/>
        </p:nvSpPr>
        <p:spPr>
          <a:xfrm>
            <a:off x="4038600" y="5916135"/>
            <a:ext cx="4993996" cy="923330"/>
          </a:xfrm>
          <a:prstGeom prst="rect">
            <a:avLst/>
          </a:prstGeom>
          <a:noFill/>
        </p:spPr>
        <p:txBody>
          <a:bodyPr wrap="none" rtlCol="0">
            <a:spAutoFit/>
          </a:bodyPr>
          <a:lstStyle/>
          <a:p>
            <a:r>
              <a:rPr lang="en-US" dirty="0">
                <a:solidFill>
                  <a:srgbClr val="0070C0"/>
                </a:solidFill>
              </a:rPr>
              <a:t>Blue: conference entered FCRC that year</a:t>
            </a:r>
            <a:endParaRPr lang="en-US" dirty="0">
              <a:solidFill>
                <a:srgbClr val="FF0000"/>
              </a:solidFill>
            </a:endParaRPr>
          </a:p>
          <a:p>
            <a:r>
              <a:rPr lang="en-US" dirty="0">
                <a:solidFill>
                  <a:srgbClr val="FF0000"/>
                </a:solidFill>
              </a:rPr>
              <a:t>Red: conference left FCRC after that year</a:t>
            </a:r>
          </a:p>
          <a:p>
            <a:r>
              <a:rPr lang="en-US" dirty="0">
                <a:solidFill>
                  <a:srgbClr val="7030A0"/>
                </a:solidFill>
              </a:rPr>
              <a:t>Purple: Blue + Red</a:t>
            </a:r>
          </a:p>
        </p:txBody>
      </p:sp>
    </p:spTree>
    <p:extLst>
      <p:ext uri="{BB962C8B-B14F-4D97-AF65-F5344CB8AC3E}">
        <p14:creationId xmlns:p14="http://schemas.microsoft.com/office/powerpoint/2010/main" val="405746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2E572-A40D-D66A-762E-A7CDD35740DD}"/>
              </a:ext>
            </a:extLst>
          </p:cNvPr>
          <p:cNvSpPr>
            <a:spLocks noGrp="1"/>
          </p:cNvSpPr>
          <p:nvPr>
            <p:ph type="title"/>
          </p:nvPr>
        </p:nvSpPr>
        <p:spPr/>
        <p:txBody>
          <a:bodyPr/>
          <a:lstStyle/>
          <a:p>
            <a:pPr algn="l"/>
            <a:r>
              <a:rPr lang="en-US" dirty="0"/>
              <a:t>Past FCRC locations, chairs, conferences (</a:t>
            </a:r>
            <a:r>
              <a:rPr lang="en-US" dirty="0" err="1"/>
              <a:t>contd</a:t>
            </a:r>
            <a:r>
              <a:rPr lang="en-US" dirty="0"/>
              <a:t>)</a:t>
            </a:r>
          </a:p>
        </p:txBody>
      </p:sp>
      <p:sp>
        <p:nvSpPr>
          <p:cNvPr id="3" name="Content Placeholder 2">
            <a:extLst>
              <a:ext uri="{FF2B5EF4-FFF2-40B4-BE49-F238E27FC236}">
                <a16:creationId xmlns:a16="http://schemas.microsoft.com/office/drawing/2014/main" id="{D048DB2A-2FAC-A3BF-D97F-9E9BE2EA5E0C}"/>
              </a:ext>
            </a:extLst>
          </p:cNvPr>
          <p:cNvSpPr>
            <a:spLocks noGrp="1"/>
          </p:cNvSpPr>
          <p:nvPr>
            <p:ph idx="1"/>
          </p:nvPr>
        </p:nvSpPr>
        <p:spPr>
          <a:xfrm>
            <a:off x="495300" y="1417638"/>
            <a:ext cx="8153400" cy="4343400"/>
          </a:xfrm>
        </p:spPr>
        <p:txBody>
          <a:bodyPr/>
          <a:lstStyle/>
          <a:p>
            <a:r>
              <a:rPr lang="en-US" dirty="0"/>
              <a:t>’11 San Jose – Dean </a:t>
            </a:r>
            <a:r>
              <a:rPr lang="en-US" dirty="0" err="1"/>
              <a:t>Tullsen</a:t>
            </a:r>
            <a:r>
              <a:rPr lang="en-US" dirty="0"/>
              <a:t> (ARCH) – 5,285 attendees</a:t>
            </a:r>
          </a:p>
          <a:p>
            <a:pPr lvl="1"/>
            <a:r>
              <a:rPr lang="en-US" dirty="0"/>
              <a:t>EC, </a:t>
            </a:r>
            <a:r>
              <a:rPr lang="en-US" dirty="0">
                <a:solidFill>
                  <a:srgbClr val="0070C0"/>
                </a:solidFill>
              </a:rPr>
              <a:t>HPDC</a:t>
            </a:r>
            <a:r>
              <a:rPr lang="en-US" dirty="0"/>
              <a:t>, ISCA, ISMM, </a:t>
            </a:r>
            <a:r>
              <a:rPr lang="en-US" dirty="0" err="1"/>
              <a:t>IWQoS</a:t>
            </a:r>
            <a:r>
              <a:rPr lang="en-US" dirty="0"/>
              <a:t>, PLDI, SIGMETRICS, SPAA, STOC</a:t>
            </a:r>
          </a:p>
          <a:p>
            <a:r>
              <a:rPr lang="en-US" dirty="0"/>
              <a:t>’15 Portland – Rajiv Gupta (ARCH) – 2,400 attendees</a:t>
            </a:r>
          </a:p>
          <a:p>
            <a:pPr lvl="1"/>
            <a:r>
              <a:rPr lang="en-US" dirty="0">
                <a:solidFill>
                  <a:srgbClr val="7030A0"/>
                </a:solidFill>
              </a:rPr>
              <a:t>CCC</a:t>
            </a:r>
            <a:r>
              <a:rPr lang="en-US" dirty="0"/>
              <a:t>, EC, </a:t>
            </a:r>
            <a:r>
              <a:rPr lang="en-US" dirty="0">
                <a:solidFill>
                  <a:srgbClr val="FF0000"/>
                </a:solidFill>
              </a:rPr>
              <a:t>FOMC</a:t>
            </a:r>
            <a:r>
              <a:rPr lang="en-US" dirty="0"/>
              <a:t>, HPDC, </a:t>
            </a:r>
            <a:r>
              <a:rPr lang="en-US" dirty="0">
                <a:solidFill>
                  <a:srgbClr val="7030A0"/>
                </a:solidFill>
              </a:rPr>
              <a:t>Complexity</a:t>
            </a:r>
            <a:r>
              <a:rPr lang="en-US" dirty="0"/>
              <a:t>, ISCA, ISMM, </a:t>
            </a:r>
            <a:r>
              <a:rPr lang="en-US" dirty="0">
                <a:solidFill>
                  <a:srgbClr val="FF0000"/>
                </a:solidFill>
              </a:rPr>
              <a:t>ISSAC</a:t>
            </a:r>
            <a:r>
              <a:rPr lang="en-US" dirty="0"/>
              <a:t>, </a:t>
            </a:r>
            <a:r>
              <a:rPr lang="en-US" dirty="0" err="1"/>
              <a:t>IWQoS</a:t>
            </a:r>
            <a:r>
              <a:rPr lang="en-US" dirty="0"/>
              <a:t>, </a:t>
            </a:r>
            <a:r>
              <a:rPr lang="en-US" dirty="0">
                <a:solidFill>
                  <a:srgbClr val="0070C0"/>
                </a:solidFill>
              </a:rPr>
              <a:t>LCTES</a:t>
            </a:r>
            <a:r>
              <a:rPr lang="en-US" dirty="0"/>
              <a:t>, </a:t>
            </a:r>
            <a:r>
              <a:rPr lang="en-US" dirty="0">
                <a:solidFill>
                  <a:srgbClr val="7030A0"/>
                </a:solidFill>
              </a:rPr>
              <a:t>PADL</a:t>
            </a:r>
            <a:r>
              <a:rPr lang="en-US" dirty="0"/>
              <a:t>, PLDI, SIGMETRICS, SPAA, STOC</a:t>
            </a:r>
          </a:p>
          <a:p>
            <a:r>
              <a:rPr lang="en-US" dirty="0"/>
              <a:t>’19 Phoenix – Vivek Sarkar (HPC/PLAN) – 3,020 attendees</a:t>
            </a:r>
          </a:p>
          <a:p>
            <a:pPr lvl="1"/>
            <a:r>
              <a:rPr lang="en-US" dirty="0">
                <a:solidFill>
                  <a:srgbClr val="7030A0"/>
                </a:solidFill>
              </a:rPr>
              <a:t>COLT</a:t>
            </a:r>
            <a:r>
              <a:rPr lang="en-US" dirty="0"/>
              <a:t>, e-Energy, </a:t>
            </a:r>
            <a:r>
              <a:rPr lang="en-US" dirty="0">
                <a:solidFill>
                  <a:srgbClr val="FF0000"/>
                </a:solidFill>
              </a:rPr>
              <a:t>EC</a:t>
            </a:r>
            <a:r>
              <a:rPr lang="en-US" dirty="0"/>
              <a:t>, HPDC, </a:t>
            </a:r>
            <a:r>
              <a:rPr lang="en-US" dirty="0">
                <a:solidFill>
                  <a:srgbClr val="0070C0"/>
                </a:solidFill>
              </a:rPr>
              <a:t>ICS</a:t>
            </a:r>
            <a:r>
              <a:rPr lang="en-US" dirty="0"/>
              <a:t>, ISCA, ISMM, </a:t>
            </a:r>
            <a:r>
              <a:rPr lang="en-US" dirty="0" err="1"/>
              <a:t>IWQoS</a:t>
            </a:r>
            <a:r>
              <a:rPr lang="en-US" dirty="0"/>
              <a:t>, LCTES, PLDI, SIGMETRICS, SPAA, STOC</a:t>
            </a:r>
          </a:p>
          <a:p>
            <a:r>
              <a:rPr lang="en-US" dirty="0"/>
              <a:t>’23 Orlando – Timothy Pinkston (ARCH) – 2,567 attendees</a:t>
            </a:r>
          </a:p>
          <a:p>
            <a:pPr lvl="1"/>
            <a:r>
              <a:rPr lang="en-US" dirty="0">
                <a:solidFill>
                  <a:srgbClr val="0070C0"/>
                </a:solidFill>
              </a:rPr>
              <a:t>CHASE</a:t>
            </a:r>
            <a:r>
              <a:rPr lang="en-US" dirty="0"/>
              <a:t>, e-Energy, HPDC, ICS, ISCA, ISMM, </a:t>
            </a:r>
            <a:r>
              <a:rPr lang="en-US" dirty="0" err="1"/>
              <a:t>IWQoS</a:t>
            </a:r>
            <a:r>
              <a:rPr lang="en-US" dirty="0"/>
              <a:t>, LCTES, </a:t>
            </a:r>
            <a:r>
              <a:rPr lang="en-US" dirty="0">
                <a:solidFill>
                  <a:srgbClr val="0070C0"/>
                </a:solidFill>
              </a:rPr>
              <a:t>PADS</a:t>
            </a:r>
            <a:r>
              <a:rPr lang="en-US" dirty="0"/>
              <a:t>, PLDI, </a:t>
            </a:r>
            <a:r>
              <a:rPr lang="en-US" dirty="0">
                <a:solidFill>
                  <a:srgbClr val="0070C0"/>
                </a:solidFill>
              </a:rPr>
              <a:t>PODC</a:t>
            </a:r>
            <a:r>
              <a:rPr lang="en-US" dirty="0"/>
              <a:t>, SIGMETRICS, SPAA, STOC</a:t>
            </a:r>
          </a:p>
          <a:p>
            <a:endParaRPr lang="en-US" dirty="0"/>
          </a:p>
        </p:txBody>
      </p:sp>
      <p:sp>
        <p:nvSpPr>
          <p:cNvPr id="4" name="TextBox 3">
            <a:extLst>
              <a:ext uri="{FF2B5EF4-FFF2-40B4-BE49-F238E27FC236}">
                <a16:creationId xmlns:a16="http://schemas.microsoft.com/office/drawing/2014/main" id="{F48CC0E8-1DC2-3274-FA0B-B22CFF9BBD85}"/>
              </a:ext>
            </a:extLst>
          </p:cNvPr>
          <p:cNvSpPr txBox="1"/>
          <p:nvPr/>
        </p:nvSpPr>
        <p:spPr>
          <a:xfrm>
            <a:off x="4038600" y="5916135"/>
            <a:ext cx="4993996" cy="923330"/>
          </a:xfrm>
          <a:prstGeom prst="rect">
            <a:avLst/>
          </a:prstGeom>
          <a:noFill/>
        </p:spPr>
        <p:txBody>
          <a:bodyPr wrap="none" rtlCol="0">
            <a:spAutoFit/>
          </a:bodyPr>
          <a:lstStyle/>
          <a:p>
            <a:r>
              <a:rPr lang="en-US" dirty="0">
                <a:solidFill>
                  <a:srgbClr val="0070C0"/>
                </a:solidFill>
              </a:rPr>
              <a:t>Blue: conference entered FCRC that year</a:t>
            </a:r>
            <a:endParaRPr lang="en-US" dirty="0">
              <a:solidFill>
                <a:srgbClr val="FF0000"/>
              </a:solidFill>
            </a:endParaRPr>
          </a:p>
          <a:p>
            <a:r>
              <a:rPr lang="en-US" dirty="0">
                <a:solidFill>
                  <a:srgbClr val="FF0000"/>
                </a:solidFill>
              </a:rPr>
              <a:t>Red: conference left FCRC after that year</a:t>
            </a:r>
          </a:p>
          <a:p>
            <a:r>
              <a:rPr lang="en-US" dirty="0">
                <a:solidFill>
                  <a:srgbClr val="7030A0"/>
                </a:solidFill>
              </a:rPr>
              <a:t>Purple: Blue + Red</a:t>
            </a:r>
          </a:p>
        </p:txBody>
      </p:sp>
    </p:spTree>
    <p:extLst>
      <p:ext uri="{BB962C8B-B14F-4D97-AF65-F5344CB8AC3E}">
        <p14:creationId xmlns:p14="http://schemas.microsoft.com/office/powerpoint/2010/main" val="316776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DB5FD-56CE-4270-0A11-A8E7FF219DB6}"/>
              </a:ext>
            </a:extLst>
          </p:cNvPr>
          <p:cNvSpPr>
            <a:spLocks noGrp="1"/>
          </p:cNvSpPr>
          <p:nvPr>
            <p:ph type="title"/>
          </p:nvPr>
        </p:nvSpPr>
        <p:spPr/>
        <p:txBody>
          <a:bodyPr/>
          <a:lstStyle/>
          <a:p>
            <a:pPr algn="l"/>
            <a:r>
              <a:rPr lang="en-US" sz="2800" dirty="0"/>
              <a:t>SIGs that have participated in FCRC</a:t>
            </a:r>
          </a:p>
        </p:txBody>
      </p:sp>
      <p:sp>
        <p:nvSpPr>
          <p:cNvPr id="3" name="Content Placeholder 2">
            <a:extLst>
              <a:ext uri="{FF2B5EF4-FFF2-40B4-BE49-F238E27FC236}">
                <a16:creationId xmlns:a16="http://schemas.microsoft.com/office/drawing/2014/main" id="{0409BA0E-75FA-57B3-0798-5A8A5BD2D6BF}"/>
              </a:ext>
            </a:extLst>
          </p:cNvPr>
          <p:cNvSpPr>
            <a:spLocks noGrp="1"/>
          </p:cNvSpPr>
          <p:nvPr>
            <p:ph idx="1"/>
          </p:nvPr>
        </p:nvSpPr>
        <p:spPr/>
        <p:txBody>
          <a:bodyPr/>
          <a:lstStyle/>
          <a:p>
            <a:r>
              <a:rPr lang="en-US" dirty="0"/>
              <a:t>SIGACT</a:t>
            </a:r>
          </a:p>
          <a:p>
            <a:r>
              <a:rPr lang="en-US" dirty="0"/>
              <a:t>SIGARCH</a:t>
            </a:r>
          </a:p>
          <a:p>
            <a:r>
              <a:rPr lang="en-US" dirty="0"/>
              <a:t>SIGBED</a:t>
            </a:r>
          </a:p>
          <a:p>
            <a:r>
              <a:rPr lang="en-US" dirty="0" err="1"/>
              <a:t>SIGecom</a:t>
            </a:r>
            <a:endParaRPr lang="en-US" dirty="0"/>
          </a:p>
          <a:p>
            <a:r>
              <a:rPr lang="en-US" dirty="0" err="1"/>
              <a:t>SIGEnergy</a:t>
            </a:r>
            <a:endParaRPr lang="en-US" dirty="0"/>
          </a:p>
          <a:p>
            <a:r>
              <a:rPr lang="en-US" dirty="0"/>
              <a:t>SIGHPC</a:t>
            </a:r>
          </a:p>
          <a:p>
            <a:r>
              <a:rPr lang="en-US" dirty="0"/>
              <a:t>SIGMETRICS</a:t>
            </a:r>
          </a:p>
          <a:p>
            <a:r>
              <a:rPr lang="en-US" dirty="0"/>
              <a:t>SIGOPS</a:t>
            </a:r>
          </a:p>
          <a:p>
            <a:r>
              <a:rPr lang="en-US" dirty="0"/>
              <a:t>SIGPLAN</a:t>
            </a:r>
          </a:p>
          <a:p>
            <a:r>
              <a:rPr lang="en-US" dirty="0"/>
              <a:t>SIGSIM</a:t>
            </a:r>
          </a:p>
          <a:p>
            <a:r>
              <a:rPr lang="en-US" dirty="0"/>
              <a:t>. . .</a:t>
            </a:r>
          </a:p>
        </p:txBody>
      </p:sp>
    </p:spTree>
    <p:extLst>
      <p:ext uri="{BB962C8B-B14F-4D97-AF65-F5344CB8AC3E}">
        <p14:creationId xmlns:p14="http://schemas.microsoft.com/office/powerpoint/2010/main" val="214776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F12AC-099D-0527-4CD8-A0934D495231}"/>
              </a:ext>
            </a:extLst>
          </p:cNvPr>
          <p:cNvSpPr>
            <a:spLocks noGrp="1"/>
          </p:cNvSpPr>
          <p:nvPr>
            <p:ph type="title"/>
          </p:nvPr>
        </p:nvSpPr>
        <p:spPr/>
        <p:txBody>
          <a:bodyPr/>
          <a:lstStyle/>
          <a:p>
            <a:pPr algn="l"/>
            <a:r>
              <a:rPr lang="en-US" dirty="0"/>
              <a:t>Is there an overall theme for FCRC?</a:t>
            </a:r>
          </a:p>
        </p:txBody>
      </p:sp>
      <p:sp>
        <p:nvSpPr>
          <p:cNvPr id="3" name="Content Placeholder 2">
            <a:extLst>
              <a:ext uri="{FF2B5EF4-FFF2-40B4-BE49-F238E27FC236}">
                <a16:creationId xmlns:a16="http://schemas.microsoft.com/office/drawing/2014/main" id="{59D33842-1652-3C65-7530-436CA5D305A8}"/>
              </a:ext>
            </a:extLst>
          </p:cNvPr>
          <p:cNvSpPr>
            <a:spLocks noGrp="1"/>
          </p:cNvSpPr>
          <p:nvPr>
            <p:ph idx="1"/>
          </p:nvPr>
        </p:nvSpPr>
        <p:spPr>
          <a:xfrm>
            <a:off x="533400" y="1295400"/>
            <a:ext cx="8153400" cy="4343400"/>
          </a:xfrm>
        </p:spPr>
        <p:txBody>
          <a:bodyPr/>
          <a:lstStyle/>
          <a:p>
            <a:r>
              <a:rPr lang="en-US" dirty="0"/>
              <a:t>Flexible -- participation of conferences has been fluid over the years</a:t>
            </a:r>
          </a:p>
          <a:p>
            <a:r>
              <a:rPr lang="en-US" dirty="0"/>
              <a:t>Personal note – reminds me of themes for schools in Georgia Tech’s College of Computing</a:t>
            </a:r>
          </a:p>
          <a:p>
            <a:pPr lvl="1"/>
            <a:r>
              <a:rPr lang="en-US" dirty="0"/>
              <a:t>School of Computer Science (SCS)</a:t>
            </a:r>
          </a:p>
          <a:p>
            <a:pPr lvl="2"/>
            <a:r>
              <a:rPr lang="en-US" dirty="0"/>
              <a:t>Architecture, Databases, Foundations of AI, Networking, Programming </a:t>
            </a:r>
            <a:r>
              <a:rPr lang="en-US" dirty="0" err="1"/>
              <a:t>Langs</a:t>
            </a:r>
            <a:r>
              <a:rPr lang="en-US" dirty="0"/>
              <a:t> &amp; Software Engineering, Systems, Theory</a:t>
            </a:r>
          </a:p>
          <a:p>
            <a:pPr lvl="1"/>
            <a:r>
              <a:rPr lang="en-US" dirty="0"/>
              <a:t>School of Computational Science and Engineering (CSE)</a:t>
            </a:r>
          </a:p>
          <a:p>
            <a:pPr lvl="2"/>
            <a:r>
              <a:rPr lang="en-US" dirty="0"/>
              <a:t>HPC, Data Science &amp; Visual Analytics, Scientific Computing &amp; Simulation, AI and ML, Computational Bioscience &amp; Biomedicine</a:t>
            </a:r>
          </a:p>
          <a:p>
            <a:pPr lvl="1"/>
            <a:r>
              <a:rPr lang="en-US" dirty="0"/>
              <a:t>School of Interactive Computing (SIC)</a:t>
            </a:r>
          </a:p>
          <a:p>
            <a:pPr lvl="2"/>
            <a:r>
              <a:rPr lang="en-US" dirty="0"/>
              <a:t>AI and ML, Cognitive &amp; Learning Sciences, Computer Graphics, Data Visualization, HCI, Robotics, Social Computing</a:t>
            </a:r>
          </a:p>
          <a:p>
            <a:pPr lvl="1"/>
            <a:r>
              <a:rPr lang="en-US" dirty="0"/>
              <a:t>School of Cybersecurity and Privacy (SCP)</a:t>
            </a:r>
          </a:p>
          <a:p>
            <a:pPr lvl="1"/>
            <a:r>
              <a:rPr lang="en-US" dirty="0"/>
              <a:t>School of Computing Instruction (SCI)</a:t>
            </a:r>
          </a:p>
        </p:txBody>
      </p:sp>
    </p:spTree>
    <p:extLst>
      <p:ext uri="{BB962C8B-B14F-4D97-AF65-F5344CB8AC3E}">
        <p14:creationId xmlns:p14="http://schemas.microsoft.com/office/powerpoint/2010/main" val="2646974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7CF06-3F0C-D7BB-DBBF-D55B28B3CF9B}"/>
              </a:ext>
            </a:extLst>
          </p:cNvPr>
          <p:cNvSpPr>
            <a:spLocks noGrp="1"/>
          </p:cNvSpPr>
          <p:nvPr>
            <p:ph type="title"/>
          </p:nvPr>
        </p:nvSpPr>
        <p:spPr/>
        <p:txBody>
          <a:bodyPr/>
          <a:lstStyle/>
          <a:p>
            <a:pPr algn="l"/>
            <a:r>
              <a:rPr lang="en-US" dirty="0"/>
              <a:t>Survey results from FCRC’23</a:t>
            </a:r>
          </a:p>
        </p:txBody>
      </p:sp>
      <p:sp>
        <p:nvSpPr>
          <p:cNvPr id="3" name="Content Placeholder 2">
            <a:extLst>
              <a:ext uri="{FF2B5EF4-FFF2-40B4-BE49-F238E27FC236}">
                <a16:creationId xmlns:a16="http://schemas.microsoft.com/office/drawing/2014/main" id="{311D28E1-1B80-9370-CF67-E4D2E02EF755}"/>
              </a:ext>
            </a:extLst>
          </p:cNvPr>
          <p:cNvSpPr>
            <a:spLocks noGrp="1"/>
          </p:cNvSpPr>
          <p:nvPr>
            <p:ph idx="1"/>
          </p:nvPr>
        </p:nvSpPr>
        <p:spPr>
          <a:xfrm>
            <a:off x="228600" y="1066800"/>
            <a:ext cx="8458200" cy="4343400"/>
          </a:xfrm>
        </p:spPr>
        <p:txBody>
          <a:bodyPr/>
          <a:lstStyle/>
          <a:p>
            <a:pPr marL="0" indent="0">
              <a:buNone/>
            </a:pPr>
            <a:r>
              <a:rPr lang="en-US" sz="1800" dirty="0"/>
              <a:t>Number of respondents: 282 (11% of attendees)</a:t>
            </a:r>
          </a:p>
          <a:p>
            <a:pPr marL="0" indent="0">
              <a:buNone/>
            </a:pPr>
            <a:endParaRPr lang="en-US" sz="1800" dirty="0"/>
          </a:p>
          <a:p>
            <a:pPr marL="0" indent="0">
              <a:buNone/>
            </a:pPr>
            <a:r>
              <a:rPr lang="en-US" sz="1800" dirty="0"/>
              <a:t>Subset of questions</a:t>
            </a:r>
          </a:p>
          <a:p>
            <a:r>
              <a:rPr lang="en-US" sz="1800" dirty="0"/>
              <a:t>Q1: If ACM FCRC were to be held again, would you attend?</a:t>
            </a:r>
          </a:p>
          <a:p>
            <a:pPr lvl="1"/>
            <a:r>
              <a:rPr lang="en-US" sz="1600" dirty="0"/>
              <a:t>Answers: Yes (78%), No (22%)</a:t>
            </a:r>
          </a:p>
          <a:p>
            <a:r>
              <a:rPr lang="en-US" sz="1800" dirty="0"/>
              <a:t>Q2: FCRC currently runs every 4 years. How often should it occur?	</a:t>
            </a:r>
          </a:p>
          <a:p>
            <a:pPr lvl="1"/>
            <a:r>
              <a:rPr lang="en-US" sz="1600" dirty="0"/>
              <a:t>Answers: 4 </a:t>
            </a:r>
            <a:r>
              <a:rPr lang="en-US" sz="1600" dirty="0" err="1"/>
              <a:t>yrs</a:t>
            </a:r>
            <a:r>
              <a:rPr lang="en-US" sz="1600" dirty="0"/>
              <a:t> (68%), 5 </a:t>
            </a:r>
            <a:r>
              <a:rPr lang="en-US" sz="1600" dirty="0" err="1"/>
              <a:t>yrs</a:t>
            </a:r>
            <a:r>
              <a:rPr lang="en-US" sz="1600" dirty="0"/>
              <a:t> (7%), 6 </a:t>
            </a:r>
            <a:r>
              <a:rPr lang="en-US" sz="1600" dirty="0" err="1"/>
              <a:t>yrs</a:t>
            </a:r>
            <a:r>
              <a:rPr lang="en-US" sz="1600" dirty="0"/>
              <a:t> (5.5%), Other (19.5%)</a:t>
            </a:r>
          </a:p>
          <a:p>
            <a:r>
              <a:rPr lang="en-US" sz="1800" dirty="0"/>
              <a:t>Q3: This year, there were daily plenary sessions. Future?</a:t>
            </a:r>
          </a:p>
          <a:p>
            <a:pPr lvl="1"/>
            <a:r>
              <a:rPr lang="en-US" sz="1600" dirty="0"/>
              <a:t>Answers: Same (75%), More (5%), Less (20%)</a:t>
            </a:r>
          </a:p>
          <a:p>
            <a:r>
              <a:rPr lang="en-US" sz="1800" dirty="0"/>
              <a:t>Q4: This year there was a plenary panel on Tuesday. Future?</a:t>
            </a:r>
          </a:p>
          <a:p>
            <a:pPr lvl="1"/>
            <a:r>
              <a:rPr lang="en-US" sz="1600" dirty="0"/>
              <a:t>Answers: Same (60%), More (12%), Less (28%)</a:t>
            </a:r>
          </a:p>
          <a:p>
            <a:r>
              <a:rPr lang="en-US" sz="1800" dirty="0"/>
              <a:t>Q5: Did you attend conference sessions outside primary?</a:t>
            </a:r>
          </a:p>
          <a:p>
            <a:pPr lvl="1"/>
            <a:r>
              <a:rPr lang="en-US" sz="1600" dirty="0"/>
              <a:t>Answers: Yes (51%), No (49%)</a:t>
            </a:r>
          </a:p>
          <a:p>
            <a:r>
              <a:rPr lang="en-US" sz="1800" dirty="0"/>
              <a:t>Q6: Did you find FCRC a useful networking experience outside of your area</a:t>
            </a:r>
          </a:p>
          <a:p>
            <a:pPr lvl="1"/>
            <a:r>
              <a:rPr lang="en-US" sz="1600" dirty="0"/>
              <a:t>Answers: Yes (68%), No (32%)</a:t>
            </a:r>
          </a:p>
          <a:p>
            <a:endParaRPr lang="en-US" sz="1800" dirty="0"/>
          </a:p>
        </p:txBody>
      </p:sp>
    </p:spTree>
    <p:extLst>
      <p:ext uri="{BB962C8B-B14F-4D97-AF65-F5344CB8AC3E}">
        <p14:creationId xmlns:p14="http://schemas.microsoft.com/office/powerpoint/2010/main" val="367843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3" end="13"/>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3E569-9873-B9B5-171F-9E9B3F5E08FA}"/>
              </a:ext>
            </a:extLst>
          </p:cNvPr>
          <p:cNvSpPr>
            <a:spLocks noGrp="1"/>
          </p:cNvSpPr>
          <p:nvPr>
            <p:ph type="title"/>
          </p:nvPr>
        </p:nvSpPr>
        <p:spPr>
          <a:xfrm>
            <a:off x="228600" y="0"/>
            <a:ext cx="8153400" cy="1143000"/>
          </a:xfrm>
        </p:spPr>
        <p:txBody>
          <a:bodyPr/>
          <a:lstStyle/>
          <a:p>
            <a:pPr algn="l"/>
            <a:r>
              <a:rPr lang="en-US" dirty="0"/>
              <a:t>Preliminary Discussion with SIG Chairs (10/27/23) – more to follow</a:t>
            </a:r>
          </a:p>
        </p:txBody>
      </p:sp>
      <p:sp>
        <p:nvSpPr>
          <p:cNvPr id="3" name="Content Placeholder 2">
            <a:extLst>
              <a:ext uri="{FF2B5EF4-FFF2-40B4-BE49-F238E27FC236}">
                <a16:creationId xmlns:a16="http://schemas.microsoft.com/office/drawing/2014/main" id="{FE0A34AF-A044-A80F-CCEB-BDD39D6E3B24}"/>
              </a:ext>
            </a:extLst>
          </p:cNvPr>
          <p:cNvSpPr>
            <a:spLocks noGrp="1"/>
          </p:cNvSpPr>
          <p:nvPr>
            <p:ph idx="1"/>
          </p:nvPr>
        </p:nvSpPr>
        <p:spPr>
          <a:xfrm>
            <a:off x="342900" y="1371600"/>
            <a:ext cx="8458200" cy="4495800"/>
          </a:xfrm>
        </p:spPr>
        <p:txBody>
          <a:bodyPr/>
          <a:lstStyle/>
          <a:p>
            <a:r>
              <a:rPr lang="en-US" dirty="0"/>
              <a:t>Positive: multiple SIGs are positive about FCRC and would like to see it continue</a:t>
            </a:r>
          </a:p>
          <a:p>
            <a:r>
              <a:rPr lang="en-US" dirty="0"/>
              <a:t>Negative: multiple issues need to be addressed</a:t>
            </a:r>
          </a:p>
          <a:p>
            <a:pPr lvl="1"/>
            <a:r>
              <a:rPr lang="en-US" dirty="0"/>
              <a:t>Extra FCRC registration fee is a burden</a:t>
            </a:r>
          </a:p>
          <a:p>
            <a:pPr lvl="1"/>
            <a:r>
              <a:rPr lang="en-US" dirty="0"/>
              <a:t>Too much overlap among popular sessions in different conferences, especially keynotes and best paper sessions</a:t>
            </a:r>
          </a:p>
          <a:p>
            <a:pPr lvl="1"/>
            <a:r>
              <a:rPr lang="en-US" dirty="0"/>
              <a:t>Large space adds time to walk from one conference to another</a:t>
            </a:r>
          </a:p>
          <a:p>
            <a:pPr lvl="1"/>
            <a:r>
              <a:rPr lang="en-US" dirty="0"/>
              <a:t>Some attendees feel that standalone conference experience is better than FCRC experience</a:t>
            </a:r>
          </a:p>
          <a:p>
            <a:r>
              <a:rPr lang="en-US" dirty="0"/>
              <a:t>Many suggestions from SIG chairs for future e.g.,</a:t>
            </a:r>
          </a:p>
          <a:p>
            <a:pPr lvl="1"/>
            <a:r>
              <a:rPr lang="en-US" dirty="0"/>
              <a:t>Explore NSF grants to cover FCRC registration fees for students</a:t>
            </a:r>
          </a:p>
          <a:p>
            <a:pPr lvl="1"/>
            <a:r>
              <a:rPr lang="en-US" dirty="0"/>
              <a:t>New approaches to staggering/stacking schedule for conference sessions</a:t>
            </a:r>
          </a:p>
          <a:p>
            <a:pPr lvl="1"/>
            <a:endParaRPr lang="en-US" sz="2000" dirty="0"/>
          </a:p>
          <a:p>
            <a:pPr marL="0" indent="0">
              <a:buNone/>
            </a:pPr>
            <a:endParaRPr lang="en-US" dirty="0"/>
          </a:p>
        </p:txBody>
      </p:sp>
    </p:spTree>
    <p:extLst>
      <p:ext uri="{BB962C8B-B14F-4D97-AF65-F5344CB8AC3E}">
        <p14:creationId xmlns:p14="http://schemas.microsoft.com/office/powerpoint/2010/main" val="407530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CM_PP_template_white  -  Compatibility Mode" id="{7F157F82-C3E8-4213-B299-FAB336907068}" vid="{1C12F376-6F10-4C38-8B55-2E6580E0FF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ACM_PP_template_white</Template>
  <TotalTime>1238</TotalTime>
  <Words>1344</Words>
  <Application>Microsoft Macintosh PowerPoint</Application>
  <PresentationFormat>On-screen Show (4:3)</PresentationFormat>
  <Paragraphs>130</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Verdana</vt:lpstr>
      <vt:lpstr>Default Design</vt:lpstr>
      <vt:lpstr>FCRC Report  (Federated Computing Research Conference)</vt:lpstr>
      <vt:lpstr>What is FCRC?</vt:lpstr>
      <vt:lpstr>FCRC Steering Committee (past FCRC chairs)</vt:lpstr>
      <vt:lpstr>Past FCRC locations, chairs, conferences</vt:lpstr>
      <vt:lpstr>Past FCRC locations, chairs, conferences (contd)</vt:lpstr>
      <vt:lpstr>SIGs that have participated in FCRC</vt:lpstr>
      <vt:lpstr>Is there an overall theme for FCRC?</vt:lpstr>
      <vt:lpstr>Survey results from FCRC’23</vt:lpstr>
      <vt:lpstr>Preliminary Discussion with SIG Chairs (10/27/23) – more to follow</vt:lpstr>
      <vt:lpstr>Some concluding thoughts</vt:lpstr>
    </vt:vector>
  </TitlesOfParts>
  <Company>ACM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 2026 Location</dc:title>
  <dc:creator>Donna Cappo</dc:creator>
  <cp:lastModifiedBy>Sarkar, Vivek</cp:lastModifiedBy>
  <cp:revision>47</cp:revision>
  <dcterms:created xsi:type="dcterms:W3CDTF">2020-10-07T14:56:30Z</dcterms:created>
  <dcterms:modified xsi:type="dcterms:W3CDTF">2023-11-03T16:12:03Z</dcterms:modified>
</cp:coreProperties>
</file>