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46" r:id="rId2"/>
    <p:sldId id="1062" r:id="rId3"/>
    <p:sldId id="1090" r:id="rId4"/>
    <p:sldId id="1091" r:id="rId5"/>
    <p:sldId id="1092" r:id="rId6"/>
    <p:sldId id="1093" r:id="rId7"/>
    <p:sldId id="1094" r:id="rId8"/>
    <p:sldId id="1095" r:id="rId9"/>
    <p:sldId id="1089" r:id="rId10"/>
    <p:sldId id="109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10"/>
    <p:restoredTop sz="74012" autoAdjust="0"/>
  </p:normalViewPr>
  <p:slideViewPr>
    <p:cSldViewPr snapToGrid="0" snapToObjects="1">
      <p:cViewPr varScale="1">
        <p:scale>
          <a:sx n="82" d="100"/>
          <a:sy n="82" d="100"/>
        </p:scale>
        <p:origin x="20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088"/>
    </p:cViewPr>
  </p:outlineViewPr>
  <p:notesTextViewPr>
    <p:cViewPr>
      <p:scale>
        <a:sx n="95" d="100"/>
        <a:sy n="95" d="100"/>
      </p:scale>
      <p:origin x="0" y="0"/>
    </p:cViewPr>
  </p:notesTextViewPr>
  <p:sorterViewPr>
    <p:cViewPr varScale="1">
      <p:scale>
        <a:sx n="100" d="100"/>
        <a:sy n="100" d="100"/>
      </p:scale>
      <p:origin x="0" y="3336"/>
    </p:cViewPr>
  </p:sorterViewPr>
  <p:notesViewPr>
    <p:cSldViewPr snapToGrid="0" snapToObjects="1">
      <p:cViewPr varScale="1">
        <p:scale>
          <a:sx n="71" d="100"/>
          <a:sy n="71" d="100"/>
        </p:scale>
        <p:origin x="3680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51BDB-57E4-5945-877B-8D2739E1EA8D}" type="datetimeFigureOut">
              <a:rPr lang="en-US" smtClean="0"/>
              <a:t>10/11/21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913D2-8779-564B-A0AE-BF282AC2B5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522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7F772-412F-4D4F-9364-3E3815BE159A}" type="datetimeFigureOut">
              <a:rPr lang="en-US" smtClean="0"/>
              <a:t>10/11/21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59859" y="685800"/>
            <a:ext cx="3711388" cy="278354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353" y="3738281"/>
            <a:ext cx="5486400" cy="49469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15ABC-EB93-EE4F-8648-04BFA2E5F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576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3164DB6-94FB-C845-854F-A2A219861075}" type="slidenum">
              <a:rPr lang="en-CA" altLang="en-US" sz="1400">
                <a:ea typeface="Microsoft YaHei" charset="-122"/>
                <a:cs typeface="Microsoft YaHei" charset="-122"/>
              </a:rPr>
              <a:pPr>
                <a:spcBef>
                  <a:spcPct val="0"/>
                </a:spcBef>
              </a:pPr>
              <a:t>1</a:t>
            </a:fld>
            <a:endParaRPr lang="en-CA" altLang="en-US" sz="1400" dirty="0">
              <a:ea typeface="Microsoft YaHei" charset="-122"/>
              <a:cs typeface="Microsoft YaHei" charset="-122"/>
            </a:endParaRPr>
          </a:p>
        </p:txBody>
      </p:sp>
      <p:sp>
        <p:nvSpPr>
          <p:cNvPr id="1536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  <a:extLst>
            <a:ext uri="{AF507438-7753-43e0-B8FC-AC1667EBCBE1}"/>
          </a:extLst>
        </p:spPr>
        <p:txBody>
          <a:bodyPr wrap="none" anchor="ctr"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260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39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03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7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56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746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460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423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60513" y="685800"/>
            <a:ext cx="3709987" cy="2782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7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EB26-8EAE-3D46-A492-8D7967ED0B25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8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F329-9B62-0349-80DE-99C0E59DA01B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7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8BC5-C662-B043-B8B0-EF9B7B24F87D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0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4371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3291E-1EF3-F746-9A11-7D0542A999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4D848C-99C4-114E-90AA-E01F57413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376" y="5584051"/>
            <a:ext cx="1137424" cy="113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43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FCBB-4F46-8246-87AF-C4D4CB48226F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1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74DF-AD33-274C-83C5-55B5285336EB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45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B50D-885F-E54E-9C6F-DCDDDD5F4B8E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9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7965-BA17-D244-83B0-468A09B287A5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4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087A-1D69-004F-A931-2B6073C1D2A3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3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1CCF-9862-5843-B692-96C053971E2A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8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B86-2DA1-5047-898D-16A79A6F3977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1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6FFCB-FF7D-AA4A-9D49-A78416D37C79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6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igchi.org/2021/05/the-new-acm-violations-database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cm.org/binaries/content/assets/sigs/sgb/meeting-presentations/hanson-sgb-april-23-2021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cm.org/publications/policies/publications-violation" TargetMode="External"/><Relationship Id="rId3" Type="http://schemas.openxmlformats.org/officeDocument/2006/relationships/hyperlink" Target="https://www.acm.org/code-of-ethics" TargetMode="External"/><Relationship Id="rId7" Type="http://schemas.openxmlformats.org/officeDocument/2006/relationships/hyperlink" Target="https://www.acm.org/publications/polici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cm.org/about-acm/reporting-unacceptable-behavior" TargetMode="External"/><Relationship Id="rId5" Type="http://schemas.openxmlformats.org/officeDocument/2006/relationships/hyperlink" Target="https://www.acm.org/about-acm/policy-against-harassment" TargetMode="External"/><Relationship Id="rId10" Type="http://schemas.openxmlformats.org/officeDocument/2006/relationships/hyperlink" Target="https://www.acm.org/about-acm/enforcement-of-acm-policies" TargetMode="External"/><Relationship Id="rId4" Type="http://schemas.openxmlformats.org/officeDocument/2006/relationships/hyperlink" Target="https://www.acm.org/code-of-ethics/enforcement-procedures" TargetMode="External"/><Relationship Id="rId9" Type="http://schemas.openxmlformats.org/officeDocument/2006/relationships/hyperlink" Target="https://www.acm.org/publications/policies/roles-and-responsibiliti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.acm.org/harass/harassForm.cf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rvicesdev.acm.org/ethics/report.cfm" TargetMode="External"/><Relationship Id="rId4" Type="http://schemas.openxmlformats.org/officeDocument/2006/relationships/hyperlink" Target="https://services.acm.org/policy_violations/policy.cf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m.org/about-acm/enforcement-of-acm-policie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dev.acm.org/policy_violations/potentialViolations.cf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8457"/>
            <a:ext cx="6008914" cy="4506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91129"/>
            <a:ext cx="7772400" cy="1470025"/>
          </a:xfrm>
        </p:spPr>
        <p:txBody>
          <a:bodyPr/>
          <a:lstStyle/>
          <a:p>
            <a:r>
              <a:rPr lang="en-US" dirty="0"/>
              <a:t>ACM Violations Database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90982"/>
            <a:ext cx="6400800" cy="1752600"/>
          </a:xfrm>
        </p:spPr>
        <p:txBody>
          <a:bodyPr/>
          <a:lstStyle/>
          <a:p>
            <a:r>
              <a:rPr lang="en-US" sz="3600" b="1" dirty="0">
                <a:solidFill>
                  <a:schemeClr val="tx1"/>
                </a:solidFill>
              </a:rPr>
              <a:t>Vicki Hanson</a:t>
            </a:r>
          </a:p>
          <a:p>
            <a:r>
              <a:rPr lang="en-US" sz="2400" dirty="0">
                <a:solidFill>
                  <a:schemeClr val="tx1"/>
                </a:solidFill>
              </a:rPr>
              <a:t>SGB (Virtual) Meeting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8 Oct 2021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60955935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A5EC0-D9DE-7D42-9AB6-35025949B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40969-347E-BA4E-8E6D-B3925EDF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Many questions after April SGB presentation</a:t>
            </a:r>
          </a:p>
          <a:p>
            <a:pPr lvl="1"/>
            <a:r>
              <a:rPr lang="en-US" dirty="0"/>
              <a:t>Pilot to try it out and get feedback</a:t>
            </a:r>
          </a:p>
          <a:p>
            <a:r>
              <a:rPr lang="en-US" dirty="0"/>
              <a:t>Ready for full rollout</a:t>
            </a:r>
          </a:p>
          <a:p>
            <a:pPr lvl="1"/>
            <a:r>
              <a:rPr lang="en-US" dirty="0"/>
              <a:t>Will have instructions sent to all who are eligible to query the Violations Database</a:t>
            </a:r>
          </a:p>
          <a:p>
            <a:pPr lvl="1"/>
            <a:r>
              <a:rPr lang="en-US" dirty="0"/>
              <a:t>Rolling basis as volunteers are added and others move out of volunteer roles</a:t>
            </a:r>
          </a:p>
          <a:p>
            <a:r>
              <a:rPr lang="en-US" dirty="0"/>
              <a:t>Resources</a:t>
            </a:r>
          </a:p>
          <a:p>
            <a:pPr lvl="1"/>
            <a:r>
              <a:rPr lang="en-US" dirty="0"/>
              <a:t>SIGCHI write-up </a:t>
            </a:r>
            <a:r>
              <a:rPr lang="en-US" dirty="0">
                <a:hlinkClick r:id="rId3"/>
              </a:rPr>
              <a:t>https://sigchi.org/2021/05/the-new-acm-violations-database/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My April 2021 </a:t>
            </a:r>
            <a:r>
              <a:rPr lang="en-US"/>
              <a:t>SGB presentation with </a:t>
            </a:r>
            <a:r>
              <a:rPr lang="en-US" dirty="0"/>
              <a:t>additional information </a:t>
            </a:r>
            <a:r>
              <a:rPr lang="en-US" dirty="0">
                <a:hlinkClick r:id="rId4"/>
              </a:rPr>
              <a:t>https://www.acm.org/binaries/content/assets/sigs/sgb/meeting-presentations/hanson-sgb-april-23-2021.pdf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Problems?   Email </a:t>
            </a:r>
            <a:r>
              <a:rPr lang="en-US" b="1" dirty="0"/>
              <a:t>advocate@acm.org</a:t>
            </a:r>
          </a:p>
        </p:txBody>
      </p:sp>
    </p:spTree>
    <p:extLst>
      <p:ext uri="{BB962C8B-B14F-4D97-AF65-F5344CB8AC3E}">
        <p14:creationId xmlns:p14="http://schemas.microsoft.com/office/powerpoint/2010/main" val="273447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904EB-673A-654A-89AD-34E0E410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 and Enforcement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6ACFB-8E8E-6C49-BD09-9FD635DB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602" y="1513705"/>
            <a:ext cx="8229600" cy="5203524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ACM Code of Ethics and Professional Conduct (1992, updated 2018)</a:t>
            </a:r>
          </a:p>
          <a:p>
            <a:pPr lvl="1"/>
            <a:r>
              <a:rPr lang="en-US" dirty="0">
                <a:hlinkClick r:id="rId3"/>
              </a:rPr>
              <a:t>https://www.acm.org/code-of-ethics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Applies to ACM members</a:t>
            </a:r>
          </a:p>
          <a:p>
            <a:pPr lvl="1"/>
            <a:r>
              <a:rPr lang="en-US" dirty="0"/>
              <a:t>Enforcement:  </a:t>
            </a:r>
            <a:r>
              <a:rPr lang="en-US" dirty="0">
                <a:hlinkClick r:id="rId4"/>
              </a:rPr>
              <a:t>https://www.acm.org/code-of-ethics/enforcement-procedures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Policy Against Harassment at ACM Events (2018)</a:t>
            </a:r>
          </a:p>
          <a:p>
            <a:pPr lvl="1"/>
            <a:r>
              <a:rPr lang="en-US" dirty="0">
                <a:hlinkClick r:id="rId5"/>
              </a:rPr>
              <a:t>https://www.acm.org/about-acm/policy-against-harassment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Applies to members and non-members in relation to ACM events</a:t>
            </a:r>
          </a:p>
          <a:p>
            <a:pPr lvl="1"/>
            <a:r>
              <a:rPr lang="en-US" dirty="0"/>
              <a:t>Enforcement: </a:t>
            </a:r>
            <a:r>
              <a:rPr lang="en-US" dirty="0">
                <a:hlinkClick r:id="rId6"/>
              </a:rPr>
              <a:t>https://www.acm.org/about-acm/reporting-unacceptable-behavior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ACM Publications Policies and Procedures</a:t>
            </a:r>
          </a:p>
          <a:p>
            <a:pPr lvl="1"/>
            <a:r>
              <a:rPr lang="en-US" dirty="0">
                <a:hlinkClick r:id="rId7"/>
              </a:rPr>
              <a:t>https://www.acm.org/publications/policies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Applies to plagiarism, misrepresentation, and falsification</a:t>
            </a:r>
          </a:p>
          <a:p>
            <a:pPr lvl="1"/>
            <a:r>
              <a:rPr lang="en-US" dirty="0"/>
              <a:t>Policy on Coercion and Abuse in the ACM Publication Process</a:t>
            </a:r>
          </a:p>
          <a:p>
            <a:pPr lvl="1"/>
            <a:r>
              <a:rPr lang="en-US" dirty="0"/>
              <a:t>ACM Conflict of Interest (COI) policy related to publications</a:t>
            </a:r>
          </a:p>
          <a:p>
            <a:pPr lvl="1"/>
            <a:r>
              <a:rPr lang="en-US" dirty="0"/>
              <a:t>Reporting a violation:  </a:t>
            </a:r>
            <a:r>
              <a:rPr lang="en-US" dirty="0">
                <a:hlinkClick r:id="rId8"/>
              </a:rPr>
              <a:t>https://www.acm.org/publications/policies/publications-violation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Policy on Roles and Responsibilities in ACM Publishing</a:t>
            </a:r>
          </a:p>
          <a:p>
            <a:pPr lvl="1"/>
            <a:r>
              <a:rPr lang="en-US" dirty="0">
                <a:hlinkClick r:id="rId9"/>
              </a:rPr>
              <a:t>https://www.acm.org/publications/policies/roles-and-responsibilities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Applies to reviewing process (PC chairs and committee members)</a:t>
            </a:r>
          </a:p>
          <a:p>
            <a:pPr lvl="1"/>
            <a:r>
              <a:rPr lang="en-US" dirty="0"/>
              <a:t>Reporting a violation:  </a:t>
            </a:r>
            <a:r>
              <a:rPr lang="en-US" dirty="0">
                <a:hlinkClick r:id="rId8"/>
              </a:rPr>
              <a:t>https://www.acm.org/publications/policies/publications-violation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b="1" dirty="0"/>
          </a:p>
          <a:p>
            <a:pPr marL="57150" indent="0">
              <a:buNone/>
            </a:pPr>
            <a:r>
              <a:rPr lang="en-US" b="1" dirty="0"/>
              <a:t>Enforcement of ACM Policies</a:t>
            </a:r>
            <a:r>
              <a:rPr lang="en-US" dirty="0"/>
              <a:t> (includes Violations Database information):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hlinkClick r:id="rId10"/>
              </a:rPr>
              <a:t>https://www.acm.org/about-acm/enforcement-of-acm-policies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5714FC-E2E6-8441-9603-5AA4E8E850AE}"/>
              </a:ext>
            </a:extLst>
          </p:cNvPr>
          <p:cNvSpPr txBox="1"/>
          <p:nvPr/>
        </p:nvSpPr>
        <p:spPr>
          <a:xfrm>
            <a:off x="275094" y="6398696"/>
            <a:ext cx="36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5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A26D-782C-1947-8123-BAAA6E5C2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Reporting of Incidents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7840A-9C98-8D47-8C8E-6299DCB1C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Policy Against Harassment at ACM Events</a:t>
            </a:r>
          </a:p>
          <a:p>
            <a:pPr lvl="1"/>
            <a:r>
              <a:rPr lang="en-US" dirty="0">
                <a:hlinkClick r:id="rId3"/>
              </a:rPr>
              <a:t>https://services.acm.org/harass/harassForm.cfm</a:t>
            </a:r>
            <a:endParaRPr lang="en-US" dirty="0"/>
          </a:p>
          <a:p>
            <a:pPr lvl="1"/>
            <a:r>
              <a:rPr lang="en-US" dirty="0"/>
              <a:t>Anonymous reporting allowed; no investigation</a:t>
            </a:r>
          </a:p>
          <a:p>
            <a:pPr lvl="1"/>
            <a:endParaRPr lang="en-US" dirty="0"/>
          </a:p>
          <a:p>
            <a:r>
              <a:rPr lang="en-US" dirty="0"/>
              <a:t>ACM Publication policies and procedures</a:t>
            </a:r>
          </a:p>
          <a:p>
            <a:pPr lvl="1"/>
            <a:r>
              <a:rPr lang="en-US" dirty="0">
                <a:hlinkClick r:id="rId4"/>
              </a:rPr>
              <a:t>https://services.acm.org/policy_violations/policy.cfm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ACM Code of Ethics and Professional Conduct</a:t>
            </a:r>
          </a:p>
          <a:p>
            <a:pPr lvl="1"/>
            <a:r>
              <a:rPr lang="en-US" dirty="0">
                <a:hlinkClick r:id="rId5"/>
              </a:rPr>
              <a:t>https://servicesdev.acm.org/ethics/report.cfm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410DA6-F549-0549-920D-7698C418B74D}"/>
              </a:ext>
            </a:extLst>
          </p:cNvPr>
          <p:cNvSpPr txBox="1"/>
          <p:nvPr/>
        </p:nvSpPr>
        <p:spPr>
          <a:xfrm>
            <a:off x="275094" y="6398696"/>
            <a:ext cx="36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61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7356D-017D-E748-AB0C-58885068D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69" y="274638"/>
            <a:ext cx="899704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Happens When a Complaint is Filed?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96C52-A5B1-1546-9E08-F5B47F531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401" y="1561550"/>
            <a:ext cx="8775642" cy="5021812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Complaints go directly to an ACM database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Submitter receives an acknowledgement within 48 hours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*Complaint sent for investigation</a:t>
            </a:r>
          </a:p>
          <a:p>
            <a:pPr lvl="1"/>
            <a:r>
              <a:rPr lang="en-US" dirty="0"/>
              <a:t>COPE</a:t>
            </a:r>
          </a:p>
          <a:p>
            <a:pPr lvl="1"/>
            <a:r>
              <a:rPr lang="en-US" dirty="0"/>
              <a:t>Publications Ethics &amp; Plagiarism Committee</a:t>
            </a:r>
          </a:p>
          <a:p>
            <a:pPr lvl="2"/>
            <a:r>
              <a:rPr lang="en-US" dirty="0"/>
              <a:t>Ethics and Plagiarism also investigates review processes and other policies</a:t>
            </a:r>
          </a:p>
          <a:p>
            <a:pPr lvl="1"/>
            <a:r>
              <a:rPr lang="en-US" dirty="0"/>
              <a:t>May be referred to professional investigators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Interview stage: Complainant is contacted about event, witnesses,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Decision made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Subject is emailed a Decision Letter with specifics of sanctions, if any</a:t>
            </a:r>
          </a:p>
          <a:p>
            <a:pPr lvl="1"/>
            <a:r>
              <a:rPr lang="en-US" dirty="0"/>
              <a:t>If sanctions imposed, the subject may file an appeal within 30 days</a:t>
            </a:r>
          </a:p>
          <a:p>
            <a:pPr lvl="1"/>
            <a:r>
              <a:rPr lang="en-US" dirty="0"/>
              <a:t>If sanctions imposed, notified that decision will be in ACM Violations Database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bans are finalized and take effect 30 days after notification of the ban or after resolution of any appeal, whichever is later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Complainant is notified when the ban is finalized</a:t>
            </a:r>
          </a:p>
          <a:p>
            <a:pPr lvl="1"/>
            <a:r>
              <a:rPr lang="en-US" dirty="0"/>
              <a:t>ACM does not communicate decisions to witnesses, other 3</a:t>
            </a:r>
            <a:r>
              <a:rPr lang="en-US" baseline="30000" dirty="0"/>
              <a:t>rd</a:t>
            </a:r>
            <a:r>
              <a:rPr lang="en-US" dirty="0"/>
              <a:t> parties,                         or requests from SIGs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9163C-B7FB-9948-8C8E-2F323EEF2BFA}"/>
              </a:ext>
            </a:extLst>
          </p:cNvPr>
          <p:cNvSpPr txBox="1"/>
          <p:nvPr/>
        </p:nvSpPr>
        <p:spPr>
          <a:xfrm>
            <a:off x="107101" y="6413806"/>
            <a:ext cx="8701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</a:t>
            </a:r>
            <a:r>
              <a:rPr lang="en-US" sz="1600" dirty="0"/>
              <a:t>While cases are being investigated, no sanctions are imposed on the subject of an investigation</a:t>
            </a:r>
          </a:p>
        </p:txBody>
      </p:sp>
    </p:spTree>
    <p:extLst>
      <p:ext uri="{BB962C8B-B14F-4D97-AF65-F5344CB8AC3E}">
        <p14:creationId xmlns:p14="http://schemas.microsoft.com/office/powerpoint/2010/main" val="336017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CDB2-D2E8-5445-91D3-964DE4729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ACM Violations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34B53-8A0C-AC4A-BDBB-E8BC27D1F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motivation for this database began several years ago</a:t>
            </a:r>
          </a:p>
          <a:p>
            <a:pPr lvl="1"/>
            <a:r>
              <a:rPr lang="en-US" dirty="0"/>
              <a:t>2018 </a:t>
            </a:r>
            <a:r>
              <a:rPr lang="en-US" i="1" dirty="0"/>
              <a:t>ACM Policy Against Harassment at ACM Events</a:t>
            </a:r>
          </a:p>
          <a:p>
            <a:pPr lvl="1"/>
            <a:r>
              <a:rPr lang="en-US" dirty="0"/>
              <a:t>How does harassment get enforced?</a:t>
            </a:r>
          </a:p>
          <a:p>
            <a:r>
              <a:rPr lang="en-US" dirty="0"/>
              <a:t>Turned into a bigger project with violations from COPE and Publications over the years being included</a:t>
            </a:r>
          </a:p>
          <a:p>
            <a:r>
              <a:rPr lang="en-US" dirty="0"/>
              <a:t>Now, there is the one database that can be checked which covers the policies listed </a:t>
            </a:r>
            <a:r>
              <a:rPr lang="en-US"/>
              <a:t>in slide 2</a:t>
            </a:r>
            <a:endParaRPr lang="en-US" dirty="0"/>
          </a:p>
          <a:p>
            <a:r>
              <a:rPr lang="en-US" dirty="0"/>
              <a:t>What is kept in the database?</a:t>
            </a:r>
          </a:p>
          <a:p>
            <a:pPr lvl="1"/>
            <a:r>
              <a:rPr lang="en-US" dirty="0">
                <a:hlinkClick r:id="rId3"/>
              </a:rPr>
              <a:t>https://www.acm.org/about-acm/enforcement-of-acm-policies</a:t>
            </a:r>
            <a:r>
              <a:rPr lang="en-US" dirty="0"/>
              <a:t>   (GDPR compliant)</a:t>
            </a:r>
          </a:p>
          <a:p>
            <a:pPr lvl="1"/>
            <a:r>
              <a:rPr lang="en-US" dirty="0"/>
              <a:t>Only complaints made to ACM</a:t>
            </a:r>
          </a:p>
          <a:p>
            <a:pPr lvl="2"/>
            <a:r>
              <a:rPr lang="en-US" dirty="0"/>
              <a:t>Not findings or penalties imposed by other institutions</a:t>
            </a:r>
          </a:p>
          <a:p>
            <a:pPr lvl="2"/>
            <a:r>
              <a:rPr lang="en-US" dirty="0"/>
              <a:t>Not “whisper-network” about individuals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5F4C33-8425-BF45-8FFB-2E6459B5F87E}"/>
              </a:ext>
            </a:extLst>
          </p:cNvPr>
          <p:cNvSpPr txBox="1"/>
          <p:nvPr/>
        </p:nvSpPr>
        <p:spPr>
          <a:xfrm>
            <a:off x="275094" y="6398696"/>
            <a:ext cx="36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3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60DF4-D013-E549-BA9D-752E891C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Role in Enforcement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099C4-1887-8248-AB5C-CFEF59923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1198"/>
            <a:ext cx="8229600" cy="516782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Queries to database are limited to those with a </a:t>
            </a:r>
            <a:r>
              <a:rPr lang="en-US" i="1" dirty="0"/>
              <a:t>need-to-know</a:t>
            </a:r>
            <a:endParaRPr lang="en-US" dirty="0"/>
          </a:p>
          <a:p>
            <a:pPr lvl="1"/>
            <a:r>
              <a:rPr lang="en-US" dirty="0"/>
              <a:t>SIG Chairs</a:t>
            </a:r>
          </a:p>
          <a:p>
            <a:pPr lvl="1"/>
            <a:r>
              <a:rPr lang="en-US" dirty="0"/>
              <a:t>Conference Chairs</a:t>
            </a:r>
          </a:p>
          <a:p>
            <a:pPr lvl="1"/>
            <a:r>
              <a:rPr lang="en-US" dirty="0"/>
              <a:t>Program Committee Chairs</a:t>
            </a:r>
          </a:p>
          <a:p>
            <a:r>
              <a:rPr lang="en-US" dirty="0"/>
              <a:t>Publication bans handled at submission and through e-rights</a:t>
            </a:r>
          </a:p>
          <a:p>
            <a:r>
              <a:rPr lang="en-US" dirty="0"/>
              <a:t>Query the Violations Database </a:t>
            </a:r>
            <a:r>
              <a:rPr lang="en-US" b="1" u="sng" dirty="0"/>
              <a:t>before appointment is confirmed</a:t>
            </a:r>
          </a:p>
          <a:p>
            <a:pPr lvl="1"/>
            <a:r>
              <a:rPr lang="en-US" dirty="0"/>
              <a:t>There will be a check for your position whether someone is able to serve, e.g., for PC members, can person serve on a PC?</a:t>
            </a:r>
          </a:p>
          <a:p>
            <a:pPr lvl="1"/>
            <a:r>
              <a:rPr lang="en-US" dirty="0"/>
              <a:t>Will be notified if an individual cannot serve</a:t>
            </a:r>
          </a:p>
          <a:p>
            <a:pPr lvl="2"/>
            <a:r>
              <a:rPr lang="en-US" dirty="0"/>
              <a:t>Will not be told the nature of the violation or the length of time of any ban</a:t>
            </a:r>
          </a:p>
          <a:p>
            <a:pPr lvl="1"/>
            <a:r>
              <a:rPr lang="en-US" i="1" dirty="0"/>
              <a:t>“Allow the person to maintain their privacy to the highest extent possible.”</a:t>
            </a:r>
          </a:p>
          <a:p>
            <a:r>
              <a:rPr lang="en-US" dirty="0"/>
              <a:t>Query either individuals or file for multiple individuals</a:t>
            </a:r>
          </a:p>
          <a:p>
            <a:pPr lvl="1"/>
            <a:r>
              <a:rPr lang="en-US" dirty="0"/>
              <a:t>Excel file or a semicolon-separated text</a:t>
            </a:r>
          </a:p>
          <a:p>
            <a:r>
              <a:rPr lang="en-US" dirty="0"/>
              <a:t>Sensitive data from queries --  </a:t>
            </a:r>
            <a:r>
              <a:rPr lang="en-US" b="1" u="sng" dirty="0"/>
              <a:t>keep confidential</a:t>
            </a:r>
            <a:endParaRPr lang="en-US" dirty="0"/>
          </a:p>
          <a:p>
            <a:r>
              <a:rPr lang="en-US" dirty="0"/>
              <a:t>Penalties are imposed for a limited time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4EDA56-A355-B848-8E18-77B19BF48F27}"/>
              </a:ext>
            </a:extLst>
          </p:cNvPr>
          <p:cNvSpPr txBox="1"/>
          <p:nvPr/>
        </p:nvSpPr>
        <p:spPr>
          <a:xfrm>
            <a:off x="209778" y="6398696"/>
            <a:ext cx="50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44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9722-AB05-3742-9B8D-87E9D788D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86" y="274638"/>
            <a:ext cx="858882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When SIGs Need to Check the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063E-66AC-D542-9C01-3E7D7A08F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9683"/>
            <a:ext cx="8588828" cy="491985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Those with a “need-to-know” will be sent an informational email</a:t>
            </a:r>
          </a:p>
          <a:p>
            <a:pPr lvl="1"/>
            <a:r>
              <a:rPr lang="en-US" dirty="0"/>
              <a:t>Need to know for making appointments for SIGs &amp; Conferences positions</a:t>
            </a:r>
          </a:p>
          <a:p>
            <a:pPr lvl="1"/>
            <a:r>
              <a:rPr lang="en-US" dirty="0"/>
              <a:t>Event registration</a:t>
            </a:r>
          </a:p>
          <a:p>
            <a:pPr lvl="1"/>
            <a:r>
              <a:rPr lang="en-US" dirty="0"/>
              <a:t>Awards (Best Paper Awards not required </a:t>
            </a:r>
            <a:r>
              <a:rPr lang="en-US"/>
              <a:t>to check)</a:t>
            </a:r>
            <a:endParaRPr lang="en-US" dirty="0"/>
          </a:p>
          <a:p>
            <a:r>
              <a:rPr lang="en-US" dirty="0"/>
              <a:t>Violations database:  </a:t>
            </a:r>
            <a:r>
              <a:rPr lang="en-US" u="sng" dirty="0">
                <a:hlinkClick r:id="rId3"/>
              </a:rPr>
              <a:t>https://servicesdev.acm.org/policy_violations/potentialViolations.cfm</a:t>
            </a:r>
            <a:endParaRPr lang="en-US" u="sng" dirty="0"/>
          </a:p>
          <a:p>
            <a:pPr lvl="1"/>
            <a:r>
              <a:rPr lang="en-US" dirty="0"/>
              <a:t>Login is your ACM web account</a:t>
            </a:r>
          </a:p>
          <a:p>
            <a:pPr lvl="1"/>
            <a:r>
              <a:rPr lang="en-US" dirty="0"/>
              <a:t>Terms of use indicated that you are granted access to this sensitive information are expected to:</a:t>
            </a:r>
          </a:p>
          <a:p>
            <a:pPr lvl="2"/>
            <a:r>
              <a:rPr lang="en-US" dirty="0"/>
              <a:t>Behave responsibly and use this data for its intended purpose</a:t>
            </a:r>
          </a:p>
          <a:p>
            <a:pPr lvl="2"/>
            <a:r>
              <a:rPr lang="en-US" b="1" u="sng" dirty="0"/>
              <a:t>Maintain the confidentiality of the data</a:t>
            </a:r>
          </a:p>
          <a:p>
            <a:pPr lvl="2"/>
            <a:r>
              <a:rPr lang="en-US" dirty="0"/>
              <a:t>Respect the privacy of the community and all those involved</a:t>
            </a:r>
          </a:p>
          <a:p>
            <a:r>
              <a:rPr lang="en-US" dirty="0"/>
              <a:t>SIGs’ access will be granted to:</a:t>
            </a:r>
          </a:p>
          <a:p>
            <a:pPr lvl="1"/>
            <a:r>
              <a:rPr lang="en-US" dirty="0"/>
              <a:t>SIG Chairs / Presidents (appointments, awards)</a:t>
            </a:r>
          </a:p>
          <a:p>
            <a:pPr lvl="1"/>
            <a:r>
              <a:rPr lang="en-US" dirty="0"/>
              <a:t>Conference Chairs (volunteer appointments, registration)</a:t>
            </a:r>
          </a:p>
          <a:p>
            <a:pPr lvl="1"/>
            <a:r>
              <a:rPr lang="en-US" dirty="0"/>
              <a:t>PC Chairs (member appointments)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7D7AF5-35C9-BD47-BE63-8FB39C333DD4}"/>
              </a:ext>
            </a:extLst>
          </p:cNvPr>
          <p:cNvSpPr txBox="1"/>
          <p:nvPr/>
        </p:nvSpPr>
        <p:spPr>
          <a:xfrm>
            <a:off x="209778" y="6398696"/>
            <a:ext cx="50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226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777AD-CF98-334F-ACBD-70ED0F67B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 of Violations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E0751-4E06-B146-A269-2706A930B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5805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Submit queries for  and individual or for multiple people</a:t>
            </a:r>
          </a:p>
          <a:p>
            <a:pPr lvl="1"/>
            <a:r>
              <a:rPr lang="en-US" dirty="0"/>
              <a:t>Minimally need:  Family name, First name</a:t>
            </a:r>
          </a:p>
          <a:p>
            <a:r>
              <a:rPr lang="en-US" dirty="0"/>
              <a:t>Possible responses to queries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Message that “</a:t>
            </a:r>
            <a:r>
              <a:rPr lang="en-US" i="1" dirty="0"/>
              <a:t>Your search has been completed. No further action from ACM is necessary</a:t>
            </a:r>
            <a:r>
              <a:rPr lang="en-US" dirty="0"/>
              <a:t>.”  You can proceed with appointments.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Message that “</a:t>
            </a:r>
            <a:r>
              <a:rPr lang="en-US" i="1" dirty="0"/>
              <a:t>An email has been sent to advocate@acm.org and you will hear back from us within the next 48 hours</a:t>
            </a:r>
            <a:r>
              <a:rPr lang="en-US" dirty="0"/>
              <a:t>”. </a:t>
            </a:r>
          </a:p>
          <a:p>
            <a:pPr marL="857250" lvl="2" indent="0">
              <a:buNone/>
            </a:pPr>
            <a:r>
              <a:rPr lang="en-US" u="sng" dirty="0"/>
              <a:t>DO NOT TAKE ANY ACTION IF YOU GET THIS MESSAGE</a:t>
            </a:r>
            <a:endParaRPr lang="en-US" dirty="0"/>
          </a:p>
          <a:p>
            <a:pPr lvl="2"/>
            <a:r>
              <a:rPr lang="en-US" dirty="0"/>
              <a:t>Initial search returns to Advocate various confidence levels on matches (based on similar names)</a:t>
            </a:r>
          </a:p>
          <a:p>
            <a:pPr lvl="2"/>
            <a:r>
              <a:rPr lang="en-US" dirty="0"/>
              <a:t>Advocate may need to email you with additional questions before being able to determine if there is a match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In cases where there is a match, Advocate will not reveal any specific about the violation – only that the named person is not eligible for the specific position / attendance / award, etc.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ACBC34-68A7-C14C-925B-F8950B209072}"/>
              </a:ext>
            </a:extLst>
          </p:cNvPr>
          <p:cNvSpPr txBox="1"/>
          <p:nvPr/>
        </p:nvSpPr>
        <p:spPr>
          <a:xfrm>
            <a:off x="209778" y="6398696"/>
            <a:ext cx="50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289FC2D-B99F-B14E-BE8D-CD6A4E72A0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075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94215-5D23-394E-A2EA-21E861A7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Disclosing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1F6-834E-5847-8568-17F995512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2" y="1595897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Currently, access is limited to “need to know”</a:t>
            </a:r>
          </a:p>
          <a:p>
            <a:pPr lvl="1"/>
            <a:r>
              <a:rPr lang="en-US" dirty="0"/>
              <a:t>Information in ACM Violations Database is confidential</a:t>
            </a:r>
          </a:p>
          <a:p>
            <a:pPr lvl="2"/>
            <a:r>
              <a:rPr lang="en-US" dirty="0"/>
              <a:t>Violation of policy to break this confidentiality</a:t>
            </a:r>
          </a:p>
          <a:p>
            <a:pPr lvl="1"/>
            <a:r>
              <a:rPr lang="en-US" dirty="0"/>
              <a:t>Same as IEEE</a:t>
            </a:r>
          </a:p>
          <a:p>
            <a:r>
              <a:rPr lang="en-US" dirty="0"/>
              <a:t>June 2021 Council that a committee develop a policy recommendation to disclose findings that result in penalties</a:t>
            </a:r>
          </a:p>
          <a:p>
            <a:pPr lvl="1"/>
            <a:r>
              <a:rPr lang="en-US" dirty="0"/>
              <a:t>Access control</a:t>
            </a:r>
          </a:p>
          <a:p>
            <a:pPr lvl="1"/>
            <a:r>
              <a:rPr lang="en-US" dirty="0"/>
              <a:t>Amount of information to be controlled</a:t>
            </a:r>
          </a:p>
          <a:p>
            <a:r>
              <a:rPr lang="en-US" dirty="0"/>
              <a:t>Led by COPE, with members from all ACM Boards</a:t>
            </a:r>
          </a:p>
          <a:p>
            <a:pPr lvl="1"/>
            <a:r>
              <a:rPr lang="en-US" dirty="0"/>
              <a:t>Timeline: Not conclude before June 2022 at the earliest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19132"/>
      </p:ext>
    </p:extLst>
  </p:cSld>
  <p:clrMapOvr>
    <a:masterClrMapping/>
  </p:clrMapOvr>
</p:sld>
</file>

<file path=ppt/theme/theme1.xml><?xml version="1.0" encoding="utf-8"?>
<a:theme xmlns:a="http://schemas.openxmlformats.org/drawingml/2006/main" name="Accessible_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18904</TotalTime>
  <Words>1190</Words>
  <Application>Microsoft Macintosh PowerPoint</Application>
  <PresentationFormat>On-screen Show (4:3)</PresentationFormat>
  <Paragraphs>142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Accessible_presentation</vt:lpstr>
      <vt:lpstr>ACM Violations Database</vt:lpstr>
      <vt:lpstr>Policies and Enforcement</vt:lpstr>
      <vt:lpstr>Online Reporting of Incidents</vt:lpstr>
      <vt:lpstr>What Happens When a Complaint is Filed?</vt:lpstr>
      <vt:lpstr>ACM Violations Database</vt:lpstr>
      <vt:lpstr>Volunteer Role in Enforcement</vt:lpstr>
      <vt:lpstr>When SIGs Need to Check the Database</vt:lpstr>
      <vt:lpstr>Queries of Violations Database</vt:lpstr>
      <vt:lpstr>Disclosing Information</vt:lpstr>
      <vt:lpstr>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CEO Report - ACM Council</dc:title>
  <dc:creator>Vicki Hanson</dc:creator>
  <cp:lastModifiedBy>Vicki Hanson</cp:lastModifiedBy>
  <cp:revision>478</cp:revision>
  <cp:lastPrinted>2021-10-06T19:09:52Z</cp:lastPrinted>
  <dcterms:created xsi:type="dcterms:W3CDTF">2019-06-04T21:23:51Z</dcterms:created>
  <dcterms:modified xsi:type="dcterms:W3CDTF">2021-10-11T17:47:32Z</dcterms:modified>
</cp:coreProperties>
</file>