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18" r:id="rId2"/>
    <p:sldId id="383" r:id="rId3"/>
    <p:sldId id="716" r:id="rId4"/>
    <p:sldId id="744" r:id="rId5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2AC"/>
    <a:srgbClr val="FF9900"/>
    <a:srgbClr val="159B65"/>
    <a:srgbClr val="1A23D8"/>
    <a:srgbClr val="3418DE"/>
    <a:srgbClr val="2712A6"/>
    <a:srgbClr val="1B09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02" autoAdjust="0"/>
    <p:restoredTop sz="96853" autoAdjust="0"/>
  </p:normalViewPr>
  <p:slideViewPr>
    <p:cSldViewPr>
      <p:cViewPr varScale="1">
        <p:scale>
          <a:sx n="127" d="100"/>
          <a:sy n="127" d="100"/>
        </p:scale>
        <p:origin x="17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680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12329" cy="460542"/>
          </a:xfrm>
          <a:prstGeom prst="rect">
            <a:avLst/>
          </a:prstGeom>
        </p:spPr>
        <p:txBody>
          <a:bodyPr vert="horz" lIns="87471" tIns="43735" rIns="87471" bIns="43735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175" y="1"/>
            <a:ext cx="3012329" cy="460542"/>
          </a:xfrm>
          <a:prstGeom prst="rect">
            <a:avLst/>
          </a:prstGeom>
        </p:spPr>
        <p:txBody>
          <a:bodyPr vert="horz" lIns="87471" tIns="43735" rIns="87471" bIns="43735" rtlCol="0"/>
          <a:lstStyle>
            <a:lvl1pPr algn="r">
              <a:defRPr sz="1200"/>
            </a:lvl1pPr>
          </a:lstStyle>
          <a:p>
            <a:pPr>
              <a:defRPr/>
            </a:pPr>
            <a:fld id="{C37EA291-041C-440E-A719-19C8D1FB2057}" type="datetimeFigureOut">
              <a:rPr lang="en-US"/>
              <a:pPr>
                <a:defRPr/>
              </a:pPr>
              <a:t>11/3/2023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3956"/>
            <a:ext cx="3012329" cy="460542"/>
          </a:xfrm>
          <a:prstGeom prst="rect">
            <a:avLst/>
          </a:prstGeom>
        </p:spPr>
        <p:txBody>
          <a:bodyPr vert="horz" lIns="87471" tIns="43735" rIns="87471" bIns="43735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175" y="8773956"/>
            <a:ext cx="3012329" cy="460542"/>
          </a:xfrm>
          <a:prstGeom prst="rect">
            <a:avLst/>
          </a:prstGeom>
        </p:spPr>
        <p:txBody>
          <a:bodyPr vert="horz" lIns="87471" tIns="43735" rIns="87471" bIns="43735" rtlCol="0" anchor="b"/>
          <a:lstStyle>
            <a:lvl1pPr algn="r">
              <a:defRPr sz="1200"/>
            </a:lvl1pPr>
          </a:lstStyle>
          <a:p>
            <a:pPr>
              <a:defRPr/>
            </a:pPr>
            <a:fld id="{C141F8FA-B839-4F9D-941F-9DE3231121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773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12329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5" tIns="46233" rIns="92465" bIns="46233" numCol="1" anchor="t" anchorCtr="0" compatLnSpc="1">
            <a:prstTxWarp prst="textNoShape">
              <a:avLst/>
            </a:prstTxWarp>
          </a:bodyPr>
          <a:lstStyle>
            <a:lvl1pPr defTabSz="924824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6175" y="1"/>
            <a:ext cx="3012329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5" tIns="46233" rIns="92465" bIns="46233" numCol="1" anchor="t" anchorCtr="0" compatLnSpc="1">
            <a:prstTxWarp prst="textNoShape">
              <a:avLst/>
            </a:prstTxWarp>
          </a:bodyPr>
          <a:lstStyle>
            <a:lvl1pPr algn="r" defTabSz="924824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9625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638" y="4387770"/>
            <a:ext cx="5558800" cy="4154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5" tIns="46233" rIns="92465" bIns="462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73956"/>
            <a:ext cx="3012329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5" tIns="46233" rIns="92465" bIns="46233" numCol="1" anchor="b" anchorCtr="0" compatLnSpc="1">
            <a:prstTxWarp prst="textNoShape">
              <a:avLst/>
            </a:prstTxWarp>
          </a:bodyPr>
          <a:lstStyle>
            <a:lvl1pPr defTabSz="924824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6175" y="8773956"/>
            <a:ext cx="3012329" cy="460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5" tIns="46233" rIns="92465" bIns="46233" numCol="1" anchor="b" anchorCtr="0" compatLnSpc="1">
            <a:prstTxWarp prst="textNoShape">
              <a:avLst/>
            </a:prstTxWarp>
          </a:bodyPr>
          <a:lstStyle>
            <a:lvl1pPr algn="r" defTabSz="924824">
              <a:defRPr sz="1300">
                <a:latin typeface="Arial" charset="0"/>
              </a:defRPr>
            </a:lvl1pPr>
          </a:lstStyle>
          <a:p>
            <a:pPr>
              <a:defRPr/>
            </a:pPr>
            <a:fld id="{132AE73E-B31E-4AA7-900C-3741507C0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823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2AE73E-B31E-4AA7-900C-3741507C097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28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32AE73E-B31E-4AA7-900C-3741507C097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287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cm_4c_grad_vtag_b_po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970588"/>
            <a:ext cx="2362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3574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9012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956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1672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4000500" cy="434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4000500" cy="434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888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79066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98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74638"/>
            <a:ext cx="8153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432389"/>
            <a:ext cx="815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7" descr="acm_4c_grad_vtag_b_pos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970588"/>
            <a:ext cx="2362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65" r:id="rId2"/>
    <p:sldLayoutId id="2147483866" r:id="rId3"/>
    <p:sldLayoutId id="2147483867" r:id="rId4"/>
    <p:sldLayoutId id="2147483869" r:id="rId5"/>
    <p:sldLayoutId id="2147483870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182A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182AC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182AC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182AC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0182AC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0182AC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0182AC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0182AC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0182AC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5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4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85800" y="2747962"/>
            <a:ext cx="7772400" cy="1362075"/>
          </a:xfrm>
        </p:spPr>
        <p:txBody>
          <a:bodyPr/>
          <a:lstStyle/>
          <a:p>
            <a:r>
              <a:rPr lang="en-US" dirty="0"/>
              <a:t>FY’23 FINAL YEAR-END RESULTS </a:t>
            </a:r>
          </a:p>
        </p:txBody>
      </p:sp>
    </p:spTree>
    <p:extLst>
      <p:ext uri="{BB962C8B-B14F-4D97-AF65-F5344CB8AC3E}">
        <p14:creationId xmlns:p14="http://schemas.microsoft.com/office/powerpoint/2010/main" val="111468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86143"/>
            <a:ext cx="8153400" cy="868362"/>
          </a:xfrm>
        </p:spPr>
        <p:txBody>
          <a:bodyPr/>
          <a:lstStyle/>
          <a:p>
            <a:r>
              <a:rPr lang="en-US" dirty="0"/>
              <a:t>Final FY’23 Results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762000"/>
            <a:ext cx="8153400" cy="5334000"/>
          </a:xfrm>
        </p:spPr>
        <p:txBody>
          <a:bodyPr/>
          <a:lstStyle/>
          <a:p>
            <a:r>
              <a:rPr lang="en-US" sz="1800" dirty="0"/>
              <a:t>Net Results of </a:t>
            </a:r>
            <a:r>
              <a:rPr lang="en-US" sz="1800" b="1" dirty="0"/>
              <a:t>$2.9M </a:t>
            </a:r>
            <a:r>
              <a:rPr lang="en-US" sz="1800" dirty="0"/>
              <a:t>is</a:t>
            </a:r>
            <a:r>
              <a:rPr lang="en-US" sz="1800" b="1" dirty="0"/>
              <a:t> </a:t>
            </a:r>
            <a:r>
              <a:rPr lang="en-US" sz="1800" dirty="0"/>
              <a:t>better than budget of </a:t>
            </a:r>
            <a:r>
              <a:rPr lang="en-US" sz="1800" b="1" dirty="0"/>
              <a:t>$2.6M </a:t>
            </a:r>
            <a:r>
              <a:rPr lang="en-US" sz="1800" dirty="0"/>
              <a:t>deficit.</a:t>
            </a:r>
            <a:endParaRPr lang="en-US" sz="1800" b="1" dirty="0"/>
          </a:p>
          <a:p>
            <a:r>
              <a:rPr lang="en-US" sz="1800" dirty="0" smtClean="0"/>
              <a:t>Revenue </a:t>
            </a:r>
            <a:r>
              <a:rPr lang="en-US" sz="1800" dirty="0"/>
              <a:t>did better than budget by </a:t>
            </a:r>
            <a:r>
              <a:rPr lang="en-US" sz="1800" b="1" dirty="0"/>
              <a:t>$9.2 or 12.9%</a:t>
            </a:r>
          </a:p>
          <a:p>
            <a:pPr lvl="1"/>
            <a:r>
              <a:rPr lang="en-US" sz="1500" dirty="0"/>
              <a:t>CORE Revenue was under budget by </a:t>
            </a:r>
            <a:r>
              <a:rPr lang="en-US" sz="1500" b="1" dirty="0"/>
              <a:t>$415K. </a:t>
            </a:r>
            <a:r>
              <a:rPr lang="en-US" sz="1500" dirty="0"/>
              <a:t>(includes ERC)</a:t>
            </a:r>
          </a:p>
          <a:p>
            <a:pPr lvl="1"/>
            <a:r>
              <a:rPr lang="en-US" sz="1500" dirty="0"/>
              <a:t>Digital Library - </a:t>
            </a:r>
            <a:r>
              <a:rPr lang="en-US" sz="1500" b="1" dirty="0"/>
              <a:t>$19.2M</a:t>
            </a:r>
            <a:r>
              <a:rPr lang="en-US" sz="1500" dirty="0"/>
              <a:t> was</a:t>
            </a:r>
            <a:r>
              <a:rPr lang="en-US" sz="1500" b="1" dirty="0"/>
              <a:t> $410K </a:t>
            </a:r>
            <a:r>
              <a:rPr lang="en-US" sz="1500" dirty="0"/>
              <a:t>below budget, but did increase from prior year revenue of </a:t>
            </a:r>
            <a:r>
              <a:rPr lang="en-US" sz="1500" b="1" dirty="0"/>
              <a:t>$18.9M</a:t>
            </a:r>
          </a:p>
          <a:p>
            <a:pPr lvl="1"/>
            <a:r>
              <a:rPr lang="en-US" sz="1500" dirty="0"/>
              <a:t>Governance - </a:t>
            </a:r>
            <a:r>
              <a:rPr lang="en-US" sz="1500" b="1" dirty="0"/>
              <a:t>$5.4M</a:t>
            </a:r>
            <a:r>
              <a:rPr lang="en-US" sz="1500" dirty="0"/>
              <a:t> was </a:t>
            </a:r>
            <a:r>
              <a:rPr lang="en-US" sz="1500" b="1" dirty="0"/>
              <a:t>$211K</a:t>
            </a:r>
            <a:r>
              <a:rPr lang="en-US" sz="1500" dirty="0"/>
              <a:t> below budget due to ACM Conferences</a:t>
            </a:r>
          </a:p>
          <a:p>
            <a:pPr lvl="1"/>
            <a:r>
              <a:rPr lang="en-US" sz="1500" dirty="0"/>
              <a:t>SIG revenue exceeded budget by </a:t>
            </a:r>
            <a:r>
              <a:rPr lang="en-US" sz="1500" b="1" dirty="0"/>
              <a:t>$</a:t>
            </a:r>
            <a:r>
              <a:rPr lang="en-US" sz="1500" b="1" dirty="0" smtClean="0"/>
              <a:t>9.8M </a:t>
            </a:r>
            <a:r>
              <a:rPr lang="en-US" sz="1500" dirty="0"/>
              <a:t>mostly due to conferences coming in better than budget, DL Distribution, and increased interest rate applied to Fund Balances</a:t>
            </a:r>
            <a:endParaRPr lang="en-US" sz="1500" b="1" dirty="0"/>
          </a:p>
          <a:p>
            <a:r>
              <a:rPr lang="en-US" sz="1800" dirty="0"/>
              <a:t>Expenses exceeded budget by </a:t>
            </a:r>
            <a:r>
              <a:rPr lang="en-US" sz="1800" b="1" dirty="0"/>
              <a:t>$3.7M</a:t>
            </a:r>
            <a:endParaRPr lang="en-US" sz="1800" dirty="0"/>
          </a:p>
          <a:p>
            <a:pPr marL="740664" indent="-283464" algn="l" rtl="0" eaLnBrk="0" fontAlgn="base" hangingPunct="0">
              <a:spcBef>
                <a:spcPts val="810"/>
              </a:spcBef>
              <a:spcAft>
                <a:spcPts val="0"/>
              </a:spcAft>
              <a:buClrTx/>
              <a:buSzPts val="1500"/>
              <a:buFont typeface="Arial" panose="020B0604020202020204" pitchFamily="34" charset="0"/>
              <a:buChar char="–"/>
            </a:pPr>
            <a:r>
              <a:rPr lang="en-US" sz="150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CORE expenses were </a:t>
            </a:r>
            <a:r>
              <a:rPr lang="en-US" sz="1500" b="1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$541K</a:t>
            </a:r>
            <a:r>
              <a:rPr lang="en-US" sz="150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above budget – additional costs related to publication production and distribution.</a:t>
            </a:r>
          </a:p>
          <a:p>
            <a:pPr marL="740664" indent="-283464" algn="l" rtl="0" eaLnBrk="0" fontAlgn="base" hangingPunct="0">
              <a:spcBef>
                <a:spcPts val="810"/>
              </a:spcBef>
              <a:spcAft>
                <a:spcPts val="0"/>
              </a:spcAft>
              <a:buClrTx/>
              <a:buSzPts val="1500"/>
              <a:buFont typeface="Arial" panose="020B0604020202020204" pitchFamily="34" charset="0"/>
              <a:buChar char="–"/>
            </a:pPr>
            <a:r>
              <a:rPr lang="en-US" sz="1500" dirty="0"/>
              <a:t>Governance expenses were </a:t>
            </a:r>
            <a:r>
              <a:rPr lang="en-US" sz="1500" b="1" dirty="0"/>
              <a:t>$751K </a:t>
            </a:r>
            <a:r>
              <a:rPr lang="en-US" sz="1500" dirty="0"/>
              <a:t>better than budget</a:t>
            </a:r>
          </a:p>
          <a:p>
            <a:pPr lvl="1"/>
            <a:r>
              <a:rPr lang="en-US" sz="1500" dirty="0"/>
              <a:t>SIG expenses were over budget by </a:t>
            </a:r>
            <a:r>
              <a:rPr lang="en-US" sz="1500" b="1" dirty="0"/>
              <a:t>$3.9M,</a:t>
            </a:r>
            <a:r>
              <a:rPr lang="en-US" sz="1500" dirty="0"/>
              <a:t> due to increased conference expenses.</a:t>
            </a:r>
            <a:endParaRPr lang="en-US" sz="1500" b="1" dirty="0"/>
          </a:p>
          <a:p>
            <a:pPr lvl="1"/>
            <a:r>
              <a:rPr lang="en-US" sz="1500" dirty="0"/>
              <a:t>SIG overhead met budget of </a:t>
            </a:r>
            <a:r>
              <a:rPr lang="en-US" sz="1500" b="1" dirty="0"/>
              <a:t>$4.4M </a:t>
            </a:r>
            <a:r>
              <a:rPr lang="en-US" sz="1500" dirty="0"/>
              <a:t>and includes a contribution to the SORF of </a:t>
            </a:r>
            <a:r>
              <a:rPr lang="en-US" sz="1500" b="1" dirty="0"/>
              <a:t>$</a:t>
            </a:r>
            <a:r>
              <a:rPr lang="en-US" sz="1500" b="1" dirty="0" smtClean="0"/>
              <a:t>356K</a:t>
            </a:r>
            <a:endParaRPr lang="en-US" sz="1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FY’23 Results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91A1A5-9C7C-E4E0-4425-67CFE8C79C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662" y="1519237"/>
            <a:ext cx="8448675" cy="381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7621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 Overhead Reserve Fund (SORF)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Based on Presidential Task Force recommendation:</a:t>
            </a:r>
          </a:p>
          <a:p>
            <a:pPr lvl="1"/>
            <a:r>
              <a:rPr lang="en-US" dirty="0"/>
              <a:t>Replenish SORF to half of the Overhead </a:t>
            </a:r>
            <a:r>
              <a:rPr lang="en-US" dirty="0" smtClean="0"/>
              <a:t>amount</a:t>
            </a:r>
            <a:endParaRPr lang="en-US" dirty="0"/>
          </a:p>
          <a:p>
            <a:pPr lvl="1"/>
            <a:r>
              <a:rPr lang="en-US" dirty="0"/>
              <a:t>Fully funded over a 5-year period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FY’24 Budgeted contribution assumes all SIG’s spend complete budget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A57D8E7-3854-4204-06B7-A3926223512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828800" y="2362200"/>
            <a:ext cx="5334000" cy="2516188"/>
            <a:chOff x="1056" y="1536"/>
            <a:chExt cx="3360" cy="1585"/>
          </a:xfrm>
        </p:grpSpPr>
        <p:sp>
          <p:nvSpPr>
            <p:cNvPr id="10" name="AutoShape 3">
              <a:extLst>
                <a:ext uri="{FF2B5EF4-FFF2-40B4-BE49-F238E27FC236}">
                  <a16:creationId xmlns:a16="http://schemas.microsoft.com/office/drawing/2014/main" id="{88CF1A2C-75F3-4C9C-36FD-9598DBC5C019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056" y="1536"/>
              <a:ext cx="3336" cy="1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249FF31-DA57-F9E2-92EE-AD61752176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536"/>
              <a:ext cx="3336" cy="241"/>
            </a:xfrm>
            <a:prstGeom prst="rect">
              <a:avLst/>
            </a:prstGeom>
            <a:solidFill>
              <a:srgbClr val="BBE0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F817F1D-D77D-316A-3881-AF45CB7A8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771"/>
              <a:ext cx="2801" cy="897"/>
            </a:xfrm>
            <a:prstGeom prst="rect">
              <a:avLst/>
            </a:prstGeom>
            <a:solidFill>
              <a:srgbClr val="F3F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454EB5E3-119A-46DB-C1D5-CFF6F10B8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" y="1771"/>
              <a:ext cx="541" cy="897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D6895BA-DE91-640D-47A3-7682DE49E1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662"/>
              <a:ext cx="3336" cy="452"/>
            </a:xfrm>
            <a:prstGeom prst="rect">
              <a:avLst/>
            </a:prstGeom>
            <a:solidFill>
              <a:srgbClr val="F3F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AF4FF56-CF84-DF3A-BADD-F61E3966A0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3" y="1650"/>
              <a:ext cx="343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SORF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325066D-4E7C-C94B-6E76-6974004F5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5" y="1650"/>
              <a:ext cx="727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Contribution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739DB97-6A77-C565-0BF0-1CC58DD722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2" y="1650"/>
              <a:ext cx="475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Balance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CAE5005-6669-0CD5-5608-F05A4F61B0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3" y="1650"/>
              <a:ext cx="295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Goal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AA6D34B-2446-2F5E-E6CE-7DDBE844B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1873"/>
              <a:ext cx="691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FY'22 Actuals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857AB51-45D8-C820-340C-0522C6D4C6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91" y="1873"/>
              <a:ext cx="661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 $             -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2C2A3B9-09A5-05CC-4A07-4B61EA5097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6" y="1873"/>
              <a:ext cx="559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 $          -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6A8A0B6D-7BF8-725B-32C8-AFFC7F0ACC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096"/>
              <a:ext cx="691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FY'23 Actuals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14FB4DEF-3627-B8F7-76DB-B665A9A4A9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34" y="2096"/>
              <a:ext cx="17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356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FC72CD6-EE78-5857-565A-4D050FD39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9" y="2096"/>
              <a:ext cx="17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356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7CCE808-EDB6-8529-F5AE-02FE51BC8D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319"/>
              <a:ext cx="685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FY'24 Budget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252B05A-8EC7-E014-B2CD-6C53D7DD0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43" y="2319"/>
              <a:ext cx="325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1,421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1216A642-89C1-2CAA-420F-BE960C3F1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8" y="2319"/>
              <a:ext cx="25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1,7</a:t>
              </a:r>
              <a:r>
                <a:rPr lang="en-US" altLang="en-US" sz="1100" dirty="0">
                  <a:solidFill>
                    <a:srgbClr val="000000"/>
                  </a:solidFill>
                  <a:latin typeface="Verdana" panose="020B0604030504040204" pitchFamily="34" charset="0"/>
                </a:rPr>
                <a:t>77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DB1C2FA-9529-8F2B-4F17-845A32CF2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6" y="2542"/>
              <a:ext cx="325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Total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56F9528-C354-9F7B-1507-64FD4FE0A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40" y="2542"/>
              <a:ext cx="44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 $ 1,777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FC0647E-6EAC-9E33-74EF-8B672C36B0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765"/>
              <a:ext cx="1401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FY'27 Goal  (50% Total OH)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20F2D2D-D4B1-500A-2609-1DD52D20DF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3" y="2765"/>
              <a:ext cx="493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 $ 2,515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378E6A-DE8A-FA59-B79E-A070E79E89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2988"/>
              <a:ext cx="1232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Over/(Under) Funded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4C5A8A3-AF6C-2A4B-FA4C-64795217DD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5" y="2988"/>
              <a:ext cx="41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1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Verdana" panose="020B0604030504040204" pitchFamily="34" charset="0"/>
                </a:rPr>
                <a:t> $ (738)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12A824A-327A-7286-1EBB-3668E8C4C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536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38AA8AF6-1CAF-7FC5-1D93-ADDF5B143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" y="1536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552C0034-7F9F-F9C8-B963-83148B6D1A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5" y="1536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7B88E45-2DE1-5514-620B-365AA89A7F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536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FA93C34-9CF6-7EF7-A1E0-C41A2D4E1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" y="1536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9" name="Line 33">
              <a:extLst>
                <a:ext uri="{FF2B5EF4-FFF2-40B4-BE49-F238E27FC236}">
                  <a16:creationId xmlns:a16="http://schemas.microsoft.com/office/drawing/2014/main" id="{9683203B-CC70-8BCE-696B-4A6FDD28C1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2" y="1536"/>
              <a:ext cx="332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69C1F839-5B53-80D8-1629-E74F0495BC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1536"/>
              <a:ext cx="3324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F6047E9B-7470-9E59-E7B4-30ED967B65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6" y="1536"/>
              <a:ext cx="6" cy="1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2" name="Line 36">
              <a:extLst>
                <a:ext uri="{FF2B5EF4-FFF2-40B4-BE49-F238E27FC236}">
                  <a16:creationId xmlns:a16="http://schemas.microsoft.com/office/drawing/2014/main" id="{A82112CA-7113-1528-F6E4-8620C0C151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1536"/>
              <a:ext cx="0" cy="23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BAC0E5D-D191-0042-C9B3-24FD609D9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536"/>
              <a:ext cx="6" cy="23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4" name="Line 38">
              <a:extLst>
                <a:ext uri="{FF2B5EF4-FFF2-40B4-BE49-F238E27FC236}">
                  <a16:creationId xmlns:a16="http://schemas.microsoft.com/office/drawing/2014/main" id="{8523E901-B016-25C6-35A0-1E2CD434D4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2" y="1771"/>
              <a:ext cx="33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A32F134B-AB5E-87E0-7E2E-E8F502B56D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1771"/>
              <a:ext cx="333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6" name="Line 40">
              <a:extLst>
                <a:ext uri="{FF2B5EF4-FFF2-40B4-BE49-F238E27FC236}">
                  <a16:creationId xmlns:a16="http://schemas.microsoft.com/office/drawing/2014/main" id="{C0987D2D-06D8-2CF1-7F9E-927A3B9226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2" y="1994"/>
              <a:ext cx="33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37C1B15B-A4E2-9346-5F41-82B6EF9A28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1994"/>
              <a:ext cx="333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8" name="Line 42">
              <a:extLst>
                <a:ext uri="{FF2B5EF4-FFF2-40B4-BE49-F238E27FC236}">
                  <a16:creationId xmlns:a16="http://schemas.microsoft.com/office/drawing/2014/main" id="{3DCDDB7A-EF5E-592E-22E2-2D947B0B5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2" y="2217"/>
              <a:ext cx="33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C5327DCC-C30C-BCFD-CC4E-DC78D17C5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2217"/>
              <a:ext cx="333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0" name="Line 44">
              <a:extLst>
                <a:ext uri="{FF2B5EF4-FFF2-40B4-BE49-F238E27FC236}">
                  <a16:creationId xmlns:a16="http://schemas.microsoft.com/office/drawing/2014/main" id="{07A7EAA6-0C77-0DF6-3F76-E59B300BD7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2" y="2439"/>
              <a:ext cx="33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9F768123-4B7E-0F54-1015-C8E9E81C9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2439"/>
              <a:ext cx="333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2" name="Line 46">
              <a:extLst>
                <a:ext uri="{FF2B5EF4-FFF2-40B4-BE49-F238E27FC236}">
                  <a16:creationId xmlns:a16="http://schemas.microsoft.com/office/drawing/2014/main" id="{E75490A4-6A8A-05D7-29BC-8BE22F6E76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2" y="2662"/>
              <a:ext cx="33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D234EE9A-35EE-0D19-A42E-5A5DA62F0A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2662"/>
              <a:ext cx="333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4" name="Line 48">
              <a:extLst>
                <a:ext uri="{FF2B5EF4-FFF2-40B4-BE49-F238E27FC236}">
                  <a16:creationId xmlns:a16="http://schemas.microsoft.com/office/drawing/2014/main" id="{9062B889-7504-4983-7F9A-96317D1FB8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2" y="2885"/>
              <a:ext cx="33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A9F5DC7-76DF-DB76-0537-FEC861FD47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2885"/>
              <a:ext cx="333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6" name="Line 50">
              <a:extLst>
                <a:ext uri="{FF2B5EF4-FFF2-40B4-BE49-F238E27FC236}">
                  <a16:creationId xmlns:a16="http://schemas.microsoft.com/office/drawing/2014/main" id="{9F350A24-F810-B695-429E-54280BA085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1771"/>
              <a:ext cx="0" cy="134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A1F2D638-EC8F-2D62-2ED0-0E95AC529C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1771"/>
              <a:ext cx="6" cy="134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8" name="Line 52">
              <a:extLst>
                <a:ext uri="{FF2B5EF4-FFF2-40B4-BE49-F238E27FC236}">
                  <a16:creationId xmlns:a16="http://schemas.microsoft.com/office/drawing/2014/main" id="{38132921-645B-FF29-E9C8-B1CB5094CF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1542"/>
              <a:ext cx="0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A0D0D39C-7993-C478-B667-A1F1CE9482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" y="1542"/>
              <a:ext cx="6" cy="157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0" name="Line 54">
              <a:extLst>
                <a:ext uri="{FF2B5EF4-FFF2-40B4-BE49-F238E27FC236}">
                  <a16:creationId xmlns:a16="http://schemas.microsoft.com/office/drawing/2014/main" id="{08CCB36E-C1E1-D379-BF9B-A6B03A10A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5" y="1542"/>
              <a:ext cx="0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BF1A151-9A10-3BF7-AE9A-DAFC1B9E3F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5" y="1542"/>
              <a:ext cx="6" cy="157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2" name="Line 56">
              <a:extLst>
                <a:ext uri="{FF2B5EF4-FFF2-40B4-BE49-F238E27FC236}">
                  <a16:creationId xmlns:a16="http://schemas.microsoft.com/office/drawing/2014/main" id="{B3827389-D181-0268-ED24-2F0D809A7E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1542"/>
              <a:ext cx="0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04442771-2A4C-1A58-9B8F-1CA272F60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1542"/>
              <a:ext cx="6" cy="157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4" name="Line 58">
              <a:extLst>
                <a:ext uri="{FF2B5EF4-FFF2-40B4-BE49-F238E27FC236}">
                  <a16:creationId xmlns:a16="http://schemas.microsoft.com/office/drawing/2014/main" id="{B807457E-D1AF-2C1D-79B7-EF23E6DED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1" y="1542"/>
              <a:ext cx="0" cy="157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B18DA218-A337-02CA-99A9-E4D013153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" y="1542"/>
              <a:ext cx="6" cy="157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6" name="Line 60">
              <a:extLst>
                <a:ext uri="{FF2B5EF4-FFF2-40B4-BE49-F238E27FC236}">
                  <a16:creationId xmlns:a16="http://schemas.microsoft.com/office/drawing/2014/main" id="{6F9988B8-ADE5-36BE-3E8C-3AC60E96D3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2" y="3108"/>
              <a:ext cx="333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5A7CFA82-08F3-4B3F-1574-0BB8AD52BB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2" y="3108"/>
              <a:ext cx="3330" cy="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8" name="Line 62">
              <a:extLst>
                <a:ext uri="{FF2B5EF4-FFF2-40B4-BE49-F238E27FC236}">
                  <a16:creationId xmlns:a16="http://schemas.microsoft.com/office/drawing/2014/main" id="{163385AA-2596-EEE9-DB54-D625F6A3BB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6" y="1536"/>
              <a:ext cx="0" cy="157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6EC45C6-B546-5736-2B16-FA5057769A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6" y="1536"/>
              <a:ext cx="6" cy="157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0" name="Line 64">
              <a:extLst>
                <a:ext uri="{FF2B5EF4-FFF2-40B4-BE49-F238E27FC236}">
                  <a16:creationId xmlns:a16="http://schemas.microsoft.com/office/drawing/2014/main" id="{22B4AA70-19F8-CD61-35F8-0F0FC6E763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6" y="311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7839237E-6A40-FAF6-9650-2A2FE25D95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311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2" name="Line 66">
              <a:extLst>
                <a:ext uri="{FF2B5EF4-FFF2-40B4-BE49-F238E27FC236}">
                  <a16:creationId xmlns:a16="http://schemas.microsoft.com/office/drawing/2014/main" id="{8F0FDEC9-CE67-4C17-A0AD-394FCB8F73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2" y="311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EB1E9D38-FF8A-D43D-CF99-C182FE8A6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2" y="311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4" name="Line 68">
              <a:extLst>
                <a:ext uri="{FF2B5EF4-FFF2-40B4-BE49-F238E27FC236}">
                  <a16:creationId xmlns:a16="http://schemas.microsoft.com/office/drawing/2014/main" id="{A6BBAD66-E939-FFAF-F67B-DF0FEAB7E3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25" y="311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95F10A52-15C5-B231-D45C-1658FB0832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5" y="311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6" name="Line 70">
              <a:extLst>
                <a:ext uri="{FF2B5EF4-FFF2-40B4-BE49-F238E27FC236}">
                  <a16:creationId xmlns:a16="http://schemas.microsoft.com/office/drawing/2014/main" id="{189D26D7-465B-835B-2108-D336C2987F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6" y="311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5AC70239-68BD-BF76-2B38-769C09CA0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6" y="311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8" name="Line 72">
              <a:extLst>
                <a:ext uri="{FF2B5EF4-FFF2-40B4-BE49-F238E27FC236}">
                  <a16:creationId xmlns:a16="http://schemas.microsoft.com/office/drawing/2014/main" id="{1287A019-AAD0-D63A-66C2-10568B7F5A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51" y="311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9C8AC334-881C-C1EA-42F8-7243D2F1D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1" y="311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0" name="Line 74">
              <a:extLst>
                <a:ext uri="{FF2B5EF4-FFF2-40B4-BE49-F238E27FC236}">
                  <a16:creationId xmlns:a16="http://schemas.microsoft.com/office/drawing/2014/main" id="{5AC647FA-36F5-13EA-D2D0-60542E23D2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86" y="311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D98E0CB4-FA42-49CB-22AE-734F792D4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6" y="311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2" name="Line 76">
              <a:extLst>
                <a:ext uri="{FF2B5EF4-FFF2-40B4-BE49-F238E27FC236}">
                  <a16:creationId xmlns:a16="http://schemas.microsoft.com/office/drawing/2014/main" id="{5FD744FD-D20F-BDF2-EC32-C262F38EC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1536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66D8D0F2-D2ED-2E2D-037F-8D39E56015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2" y="1536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4" name="Line 78">
              <a:extLst>
                <a:ext uri="{FF2B5EF4-FFF2-40B4-BE49-F238E27FC236}">
                  <a16:creationId xmlns:a16="http://schemas.microsoft.com/office/drawing/2014/main" id="{DC5C5CEF-6DAF-5376-6B5D-E56013B691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1771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62CCD902-BC43-A46D-3A77-EBCBC3EDC2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2" y="1771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6" name="Line 80">
              <a:extLst>
                <a:ext uri="{FF2B5EF4-FFF2-40B4-BE49-F238E27FC236}">
                  <a16:creationId xmlns:a16="http://schemas.microsoft.com/office/drawing/2014/main" id="{71A75638-667C-2BF1-EC2A-E495787DEA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1994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7" name="Rectangle 86">
              <a:extLst>
                <a:ext uri="{FF2B5EF4-FFF2-40B4-BE49-F238E27FC236}">
                  <a16:creationId xmlns:a16="http://schemas.microsoft.com/office/drawing/2014/main" id="{97D96D1C-F489-B138-9322-8673D5755B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2" y="1994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8" name="Line 82">
              <a:extLst>
                <a:ext uri="{FF2B5EF4-FFF2-40B4-BE49-F238E27FC236}">
                  <a16:creationId xmlns:a16="http://schemas.microsoft.com/office/drawing/2014/main" id="{835F1197-9047-37A9-F81F-5F61365317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2217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E6BB09B0-E0A1-4481-8DC6-D679354321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2" y="2217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0" name="Line 84">
              <a:extLst>
                <a:ext uri="{FF2B5EF4-FFF2-40B4-BE49-F238E27FC236}">
                  <a16:creationId xmlns:a16="http://schemas.microsoft.com/office/drawing/2014/main" id="{C7FE5D0E-46A5-D640-42D8-4396934FE2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2439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602DC4F3-8674-541C-D98D-8D387398E9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2" y="2439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2" name="Line 86">
              <a:extLst>
                <a:ext uri="{FF2B5EF4-FFF2-40B4-BE49-F238E27FC236}">
                  <a16:creationId xmlns:a16="http://schemas.microsoft.com/office/drawing/2014/main" id="{10ED8877-4B51-B274-57EA-706BC3F3A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2662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30807FF1-53BD-64C3-F593-DA57D960E6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2" y="2662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4" name="Line 88">
              <a:extLst>
                <a:ext uri="{FF2B5EF4-FFF2-40B4-BE49-F238E27FC236}">
                  <a16:creationId xmlns:a16="http://schemas.microsoft.com/office/drawing/2014/main" id="{21750635-0FDE-2FF7-038B-D530AA97BB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2885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4FD6BFDF-727E-924F-BD45-046C8D936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2" y="2885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6" name="Line 90">
              <a:extLst>
                <a:ext uri="{FF2B5EF4-FFF2-40B4-BE49-F238E27FC236}">
                  <a16:creationId xmlns:a16="http://schemas.microsoft.com/office/drawing/2014/main" id="{A5E96013-6B95-294A-E38A-44F337089B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92" y="3108"/>
              <a:ext cx="1" cy="1"/>
            </a:xfrm>
            <a:prstGeom prst="line">
              <a:avLst/>
            </a:prstGeom>
            <a:noFill/>
            <a:ln w="0">
              <a:solidFill>
                <a:srgbClr val="D4D4D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BC85BA6-02BF-CE0A-E62C-850D89953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92" y="3108"/>
              <a:ext cx="6" cy="6"/>
            </a:xfrm>
            <a:prstGeom prst="rect">
              <a:avLst/>
            </a:prstGeom>
            <a:solidFill>
              <a:srgbClr val="D4D4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Verdan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597598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39239</TotalTime>
  <Words>257</Words>
  <Application>Microsoft Office PowerPoint</Application>
  <PresentationFormat>On-screen Show (4:3)</PresentationFormat>
  <Paragraphs>46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Verdana</vt:lpstr>
      <vt:lpstr>Default Design</vt:lpstr>
      <vt:lpstr>FY’23 FINAL YEAR-END RESULTS </vt:lpstr>
      <vt:lpstr>Final FY’23 Results</vt:lpstr>
      <vt:lpstr>Final FY’23 Results</vt:lpstr>
      <vt:lpstr>SIG Overhead Reserve Fund (SORF)</vt:lpstr>
    </vt:vector>
  </TitlesOfParts>
  <Company>ACM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White</dc:creator>
  <cp:lastModifiedBy>James Schembari</cp:lastModifiedBy>
  <cp:revision>744</cp:revision>
  <cp:lastPrinted>2023-11-03T12:58:01Z</cp:lastPrinted>
  <dcterms:created xsi:type="dcterms:W3CDTF">2007-04-17T16:21:05Z</dcterms:created>
  <dcterms:modified xsi:type="dcterms:W3CDTF">2023-11-03T18:08:38Z</dcterms:modified>
</cp:coreProperties>
</file>