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7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6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9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33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6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3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9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1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9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1CF77-9EED-4089-B001-8A64E226F48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4AD2F-418B-482A-8484-DC3347C1B2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Publications Board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14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Joe Konstan</a:t>
            </a:r>
            <a:br>
              <a:rPr lang="en-US" dirty="0"/>
            </a:br>
            <a:r>
              <a:rPr lang="en-US" dirty="0" err="1"/>
              <a:t>Divesh</a:t>
            </a:r>
            <a:r>
              <a:rPr lang="en-US" dirty="0"/>
              <a:t> Srivastava</a:t>
            </a:r>
            <a:br>
              <a:rPr lang="en-US" dirty="0"/>
            </a:br>
            <a:r>
              <a:rPr lang="en-US" dirty="0"/>
              <a:t>co-Chairs</a:t>
            </a:r>
          </a:p>
          <a:p>
            <a:r>
              <a:rPr lang="en-US" dirty="0"/>
              <a:t>Jonathan Aldrich</a:t>
            </a:r>
            <a:br>
              <a:rPr lang="en-US" dirty="0"/>
            </a:br>
            <a:r>
              <a:rPr lang="en-US" dirty="0"/>
              <a:t>SGB Publications Advisor</a:t>
            </a:r>
          </a:p>
        </p:txBody>
      </p:sp>
    </p:spTree>
    <p:extLst>
      <p:ext uri="{BB962C8B-B14F-4D97-AF65-F5344CB8AC3E}">
        <p14:creationId xmlns:p14="http://schemas.microsoft.com/office/powerpoint/2010/main" val="409445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Research Involving Human Participants and Subjects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dirty="0"/>
              <a:t>Long tradition in many fields with human research</a:t>
            </a:r>
          </a:p>
          <a:p>
            <a:pPr lvl="1"/>
            <a:r>
              <a:rPr lang="en-US" dirty="0"/>
              <a:t>Requirement for indexing by </a:t>
            </a:r>
            <a:r>
              <a:rPr lang="en-US" dirty="0" err="1"/>
              <a:t>Clarivate</a:t>
            </a:r>
            <a:endParaRPr lang="en-US" dirty="0"/>
          </a:p>
          <a:p>
            <a:r>
              <a:rPr lang="en-US" dirty="0"/>
              <a:t>Key Points</a:t>
            </a:r>
          </a:p>
          <a:p>
            <a:pPr lvl="1"/>
            <a:r>
              <a:rPr lang="en-US" dirty="0"/>
              <a:t>Authors must meet both legal and ethical requirements; be prepared to provide documentation of compliance; declare </a:t>
            </a:r>
            <a:r>
              <a:rPr lang="en-US" dirty="0" err="1"/>
              <a:t>CoIs</a:t>
            </a:r>
            <a:endParaRPr lang="en-US" dirty="0"/>
          </a:p>
          <a:p>
            <a:pPr lvl="1"/>
            <a:r>
              <a:rPr lang="en-US" dirty="0"/>
              <a:t>Publications may have more restrictive policies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6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/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Chairs (and Editors)</a:t>
            </a:r>
          </a:p>
          <a:p>
            <a:pPr lvl="1"/>
            <a:r>
              <a:rPr lang="en-US" dirty="0"/>
              <a:t>Communicate policy to authors</a:t>
            </a:r>
          </a:p>
          <a:p>
            <a:pPr lvl="1"/>
            <a:r>
              <a:rPr lang="en-US" dirty="0"/>
              <a:t>Determine/implement appropriate mechanism for their publications (e.g., review questions, submission form details)</a:t>
            </a:r>
          </a:p>
          <a:p>
            <a:r>
              <a:rPr lang="en-US" dirty="0"/>
              <a:t>Reviewers</a:t>
            </a:r>
          </a:p>
          <a:p>
            <a:pPr lvl="1"/>
            <a:r>
              <a:rPr lang="en-US" dirty="0"/>
              <a:t>Opportunity to consider the ethics of the research conducted (obligation, if so instructed by PC/Ed)</a:t>
            </a:r>
          </a:p>
        </p:txBody>
      </p:sp>
    </p:spTree>
    <p:extLst>
      <p:ext uri="{BB962C8B-B14F-4D97-AF65-F5344CB8AC3E}">
        <p14:creationId xmlns:p14="http://schemas.microsoft.com/office/powerpoint/2010/main" val="1363255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Reference to policy must be in CFP</a:t>
            </a:r>
          </a:p>
          <a:p>
            <a:r>
              <a:rPr lang="en-US" dirty="0"/>
              <a:t>Other details subject to the discretion of the venue</a:t>
            </a:r>
          </a:p>
          <a:p>
            <a:pPr lvl="1"/>
            <a:r>
              <a:rPr lang="en-US" dirty="0"/>
              <a:t>Conferences with significant levels of human research may want to include formal review questions, submission of documentation</a:t>
            </a:r>
          </a:p>
          <a:p>
            <a:pPr lvl="1"/>
            <a:r>
              <a:rPr lang="en-US" dirty="0"/>
              <a:t>Intent was not to impose significant burden on venues where human research is rare</a:t>
            </a:r>
          </a:p>
        </p:txBody>
      </p:sp>
    </p:spTree>
    <p:extLst>
      <p:ext uri="{BB962C8B-B14F-4D97-AF65-F5344CB8AC3E}">
        <p14:creationId xmlns:p14="http://schemas.microsoft.com/office/powerpoint/2010/main" val="3772817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So Vague?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definition of research with human participants / human subjects research varies in different countries</a:t>
            </a:r>
          </a:p>
          <a:p>
            <a:pPr lvl="1"/>
            <a:r>
              <a:rPr lang="en-US" dirty="0"/>
              <a:t>Existence and applicability of regulations also varies substantially</a:t>
            </a:r>
          </a:p>
          <a:p>
            <a:r>
              <a:rPr lang="en-US" dirty="0"/>
              <a:t>ACM’s Goals:</a:t>
            </a:r>
          </a:p>
          <a:p>
            <a:pPr lvl="1"/>
            <a:r>
              <a:rPr lang="en-US" dirty="0"/>
              <a:t>ACM Code of Professional Ethics</a:t>
            </a:r>
          </a:p>
          <a:p>
            <a:pPr lvl="1"/>
            <a:r>
              <a:rPr lang="en-US" dirty="0"/>
              <a:t>International conventions on human research</a:t>
            </a:r>
          </a:p>
          <a:p>
            <a:pPr lvl="1"/>
            <a:r>
              <a:rPr lang="en-US" dirty="0"/>
              <a:t>Respect local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168028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Reviewer Assignment:  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</a:t>
            </a:r>
          </a:p>
          <a:p>
            <a:pPr lvl="1"/>
            <a:r>
              <a:rPr lang="en-US" dirty="0"/>
              <a:t>Widely publicized accusations (some substantiated) of compromised review processes</a:t>
            </a:r>
          </a:p>
          <a:p>
            <a:pPr lvl="2"/>
            <a:r>
              <a:rPr lang="en-US" dirty="0"/>
              <a:t>Conflicted or biased reviewers</a:t>
            </a:r>
          </a:p>
          <a:p>
            <a:pPr lvl="2"/>
            <a:r>
              <a:rPr lang="en-US" dirty="0"/>
              <a:t>Networks of mutually-supportive reviewers</a:t>
            </a:r>
          </a:p>
          <a:p>
            <a:r>
              <a:rPr lang="en-US" dirty="0"/>
              <a:t>For the SIGs:</a:t>
            </a:r>
          </a:p>
          <a:p>
            <a:pPr lvl="1"/>
            <a:r>
              <a:rPr lang="en-US" dirty="0"/>
              <a:t>Can we identify best (and worst) practices for reducing the opportunity/success of such attempts?</a:t>
            </a:r>
          </a:p>
        </p:txBody>
      </p:sp>
    </p:spTree>
    <p:extLst>
      <p:ext uri="{BB962C8B-B14F-4D97-AF65-F5344CB8AC3E}">
        <p14:creationId xmlns:p14="http://schemas.microsoft.com/office/powerpoint/2010/main" val="1119815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71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264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Publications Board</vt:lpstr>
      <vt:lpstr>Research Involving Human Participants and Subjects</vt:lpstr>
      <vt:lpstr>Roles / Responsibilities</vt:lpstr>
      <vt:lpstr>What Does this Mean?</vt:lpstr>
      <vt:lpstr>Why So Vague?</vt:lpstr>
      <vt:lpstr>Reviewer Assignment:  Best Practices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Publications Board</dc:title>
  <dc:creator>Joe Konstan</dc:creator>
  <cp:lastModifiedBy>April Mosqus</cp:lastModifiedBy>
  <cp:revision>5</cp:revision>
  <dcterms:created xsi:type="dcterms:W3CDTF">2021-10-08T12:58:49Z</dcterms:created>
  <dcterms:modified xsi:type="dcterms:W3CDTF">2021-10-09T01:57:40Z</dcterms:modified>
</cp:coreProperties>
</file>