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6" r:id="rId2"/>
    <p:sldId id="277" r:id="rId3"/>
    <p:sldId id="275" r:id="rId4"/>
    <p:sldId id="273" r:id="rId5"/>
    <p:sldId id="279" r:id="rId6"/>
    <p:sldId id="278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2222"/>
    <a:srgbClr val="C40B06"/>
    <a:srgbClr val="B0331A"/>
    <a:srgbClr val="BD4A47"/>
    <a:srgbClr val="66262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451" y="-3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F9216-7125-4E93-ABD5-CF3091F8B40D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3C5ABD-6D3C-45AC-BB65-13B2F244E16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7366B1-DA48-2B4F-9079-DDE9DA1FA66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26094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A669-B95B-4EFE-8D63-C64EE6BCCC7F}" type="datetimeFigureOut">
              <a:rPr lang="es-ES" smtClean="0"/>
              <a:pPr/>
              <a:t>24/07/2020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77A39-C6D2-4396-BF66-B539B6C9117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A669-B95B-4EFE-8D63-C64EE6BCCC7F}" type="datetimeFigureOut">
              <a:rPr lang="es-ES" smtClean="0"/>
              <a:pPr/>
              <a:t>24/07/2020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77A39-C6D2-4396-BF66-B539B6C9117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A669-B95B-4EFE-8D63-C64EE6BCCC7F}" type="datetimeFigureOut">
              <a:rPr lang="es-ES" smtClean="0"/>
              <a:pPr/>
              <a:t>24/07/2020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77A39-C6D2-4396-BF66-B539B6C9117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A669-B95B-4EFE-8D63-C64EE6BCCC7F}" type="datetimeFigureOut">
              <a:rPr lang="es-ES" smtClean="0"/>
              <a:pPr/>
              <a:t>24/07/2020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77A39-C6D2-4396-BF66-B539B6C9117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A669-B95B-4EFE-8D63-C64EE6BCCC7F}" type="datetimeFigureOut">
              <a:rPr lang="es-ES" smtClean="0"/>
              <a:pPr/>
              <a:t>24/07/2020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77A39-C6D2-4396-BF66-B539B6C9117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A669-B95B-4EFE-8D63-C64EE6BCCC7F}" type="datetimeFigureOut">
              <a:rPr lang="es-ES" smtClean="0"/>
              <a:pPr/>
              <a:t>24/07/2020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77A39-C6D2-4396-BF66-B539B6C9117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A669-B95B-4EFE-8D63-C64EE6BCCC7F}" type="datetimeFigureOut">
              <a:rPr lang="es-ES" smtClean="0"/>
              <a:pPr/>
              <a:t>24/07/2020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77A39-C6D2-4396-BF66-B539B6C9117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A669-B95B-4EFE-8D63-C64EE6BCCC7F}" type="datetimeFigureOut">
              <a:rPr lang="es-ES" smtClean="0"/>
              <a:pPr/>
              <a:t>24/07/2020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77A39-C6D2-4396-BF66-B539B6C9117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A669-B95B-4EFE-8D63-C64EE6BCCC7F}" type="datetimeFigureOut">
              <a:rPr lang="es-ES" smtClean="0"/>
              <a:pPr/>
              <a:t>24/07/2020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77A39-C6D2-4396-BF66-B539B6C9117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A669-B95B-4EFE-8D63-C64EE6BCCC7F}" type="datetimeFigureOut">
              <a:rPr lang="es-ES" smtClean="0"/>
              <a:pPr/>
              <a:t>24/07/2020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77A39-C6D2-4396-BF66-B539B6C9117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A669-B95B-4EFE-8D63-C64EE6BCCC7F}" type="datetimeFigureOut">
              <a:rPr lang="es-ES" smtClean="0"/>
              <a:pPr/>
              <a:t>24/07/2020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77A39-C6D2-4396-BF66-B539B6C9117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6A669-B95B-4EFE-8D63-C64EE6BCCC7F}" type="datetimeFigureOut">
              <a:rPr lang="es-ES" smtClean="0"/>
              <a:pPr/>
              <a:t>24/07/2020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77A39-C6D2-4396-BF66-B539B6C9117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iscaconf.org/isca2020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564904"/>
            <a:ext cx="7772400" cy="1470025"/>
          </a:xfrm>
        </p:spPr>
        <p:txBody>
          <a:bodyPr>
            <a:normAutofit/>
          </a:bodyPr>
          <a:lstStyle/>
          <a:p>
            <a:r>
              <a:rPr lang="es-ES" sz="6000" b="1" dirty="0" smtClean="0"/>
              <a:t>Virtual ISCA 2020</a:t>
            </a:r>
            <a:endParaRPr lang="en-US" sz="6000" dirty="0">
              <a:latin typeface="Sylfaen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4149080"/>
            <a:ext cx="6400800" cy="17526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May 29</a:t>
            </a:r>
            <a:r>
              <a:rPr lang="en-US" baseline="30000" dirty="0" smtClean="0"/>
              <a:t>th</a:t>
            </a:r>
            <a:r>
              <a:rPr lang="en-US" dirty="0" smtClean="0"/>
              <a:t> - June 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</a:p>
          <a:p>
            <a:r>
              <a:rPr lang="en-US" dirty="0" smtClean="0"/>
              <a:t>José </a:t>
            </a:r>
            <a:r>
              <a:rPr lang="en-US" dirty="0" err="1" smtClean="0"/>
              <a:t>Martínez</a:t>
            </a:r>
            <a:r>
              <a:rPr lang="en-US" dirty="0" smtClean="0"/>
              <a:t> &amp; </a:t>
            </a:r>
            <a:r>
              <a:rPr lang="en-US" dirty="0" smtClean="0">
                <a:solidFill>
                  <a:schemeClr val="tx1"/>
                </a:solidFill>
              </a:rPr>
              <a:t>José Duato</a:t>
            </a:r>
            <a:r>
              <a:rPr lang="en-US" dirty="0" smtClean="0"/>
              <a:t>, General Co-Chairs</a:t>
            </a:r>
          </a:p>
          <a:p>
            <a:r>
              <a:rPr lang="en-US" dirty="0" smtClean="0">
                <a:hlinkClick r:id="rId2"/>
              </a:rPr>
              <a:t>https://iscaconf.org/isca2020/</a:t>
            </a:r>
            <a:endParaRPr lang="en-US" dirty="0" smtClean="0"/>
          </a:p>
          <a:p>
            <a:endParaRPr lang="en-US" dirty="0" smtClean="0"/>
          </a:p>
          <a:p>
            <a:r>
              <a:rPr lang="es-ES" dirty="0" smtClean="0"/>
              <a:t>SGB Meeting</a:t>
            </a:r>
          </a:p>
          <a:p>
            <a:r>
              <a:rPr lang="en-US" dirty="0" smtClean="0"/>
              <a:t>Best Practices for Virtual Meetings Zoom Webinar</a:t>
            </a:r>
          </a:p>
          <a:p>
            <a:endParaRPr lang="en-US" dirty="0"/>
          </a:p>
        </p:txBody>
      </p:sp>
      <p:pic>
        <p:nvPicPr>
          <p:cNvPr id="3074" name="Picture 2" descr="ISCA 2020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188640"/>
            <a:ext cx="3657917" cy="22618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key decisions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Registration fees: Same low fees for authors and attendees ($30, $60 for non-members, $15 for students)</a:t>
            </a:r>
          </a:p>
          <a:p>
            <a:r>
              <a:rPr lang="en-US" dirty="0" smtClean="0"/>
              <a:t>Physical conference in 2021, same place and same GCs</a:t>
            </a:r>
          </a:p>
          <a:p>
            <a:r>
              <a:rPr lang="en-US" dirty="0" smtClean="0"/>
              <a:t>Three time slots: Main at 10:00-12:00 (NYC) + 12:00-14:00 + 20:00-22:00</a:t>
            </a:r>
          </a:p>
          <a:p>
            <a:r>
              <a:rPr lang="en-US" dirty="0" smtClean="0"/>
              <a:t>Flipped format: pre-recorded presentations and Q&amp;A-heavy sessions </a:t>
            </a:r>
          </a:p>
          <a:p>
            <a:r>
              <a:rPr lang="en-US" dirty="0" smtClean="0"/>
              <a:t>Virtual coffee breaks (12 mini-panels)</a:t>
            </a:r>
          </a:p>
          <a:p>
            <a:r>
              <a:rPr lang="en-US" dirty="0" smtClean="0"/>
              <a:t>Choice of tools: </a:t>
            </a:r>
            <a:r>
              <a:rPr lang="en-US" dirty="0" err="1" smtClean="0"/>
              <a:t>Whova</a:t>
            </a:r>
            <a:r>
              <a:rPr lang="en-US" dirty="0" smtClean="0"/>
              <a:t> + Zoom + </a:t>
            </a:r>
            <a:r>
              <a:rPr lang="en-US" dirty="0" err="1" smtClean="0"/>
              <a:t>Wistia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EF98C03F-639B-E744-8754-4C2D00C83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ISCA 2020 Preliminary Budget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4A316C55-5E6C-AC4E-8219-830784306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3680"/>
            <a:ext cx="7886700" cy="548432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Expenses:</a:t>
            </a:r>
          </a:p>
          <a:p>
            <a:pPr lvl="1"/>
            <a:r>
              <a:rPr lang="en-US" dirty="0"/>
              <a:t>Program committee meeting	</a:t>
            </a:r>
            <a:r>
              <a:rPr lang="en-US" dirty="0" smtClean="0">
                <a:solidFill>
                  <a:srgbClr val="FF0000"/>
                </a:solidFill>
              </a:rPr>
              <a:t>-$</a:t>
            </a:r>
            <a:r>
              <a:rPr lang="en-US" dirty="0">
                <a:solidFill>
                  <a:srgbClr val="FF0000"/>
                </a:solidFill>
              </a:rPr>
              <a:t>12,000</a:t>
            </a:r>
          </a:p>
          <a:p>
            <a:pPr lvl="1"/>
            <a:r>
              <a:rPr lang="en-US" dirty="0"/>
              <a:t>Proceedings			</a:t>
            </a:r>
            <a:r>
              <a:rPr lang="en-US" dirty="0" smtClean="0">
                <a:solidFill>
                  <a:srgbClr val="FF0000"/>
                </a:solidFill>
              </a:rPr>
              <a:t>-$</a:t>
            </a:r>
            <a:r>
              <a:rPr lang="en-US" dirty="0">
                <a:solidFill>
                  <a:srgbClr val="FF0000"/>
                </a:solidFill>
              </a:rPr>
              <a:t>2,200</a:t>
            </a:r>
          </a:p>
          <a:p>
            <a:pPr lvl="1"/>
            <a:r>
              <a:rPr lang="en-US" dirty="0" err="1"/>
              <a:t>Whova</a:t>
            </a:r>
            <a:r>
              <a:rPr lang="en-US" dirty="0"/>
              <a:t> platform			</a:t>
            </a:r>
            <a:r>
              <a:rPr lang="en-US" dirty="0" smtClean="0">
                <a:solidFill>
                  <a:srgbClr val="FF0000"/>
                </a:solidFill>
              </a:rPr>
              <a:t>-$</a:t>
            </a:r>
            <a:r>
              <a:rPr lang="en-US" dirty="0">
                <a:solidFill>
                  <a:srgbClr val="FF0000"/>
                </a:solidFill>
              </a:rPr>
              <a:t>2,200</a:t>
            </a:r>
          </a:p>
          <a:p>
            <a:pPr lvl="1"/>
            <a:r>
              <a:rPr lang="en-US" dirty="0"/>
              <a:t>Zoom webinar support		</a:t>
            </a:r>
            <a:r>
              <a:rPr lang="en-US" dirty="0" smtClean="0">
                <a:solidFill>
                  <a:srgbClr val="FF0000"/>
                </a:solidFill>
              </a:rPr>
              <a:t>-$</a:t>
            </a:r>
            <a:r>
              <a:rPr lang="en-US" dirty="0">
                <a:solidFill>
                  <a:srgbClr val="FF0000"/>
                </a:solidFill>
              </a:rPr>
              <a:t>3,000</a:t>
            </a:r>
          </a:p>
          <a:p>
            <a:pPr lvl="1"/>
            <a:r>
              <a:rPr lang="en-US" dirty="0"/>
              <a:t>Video platform (China-accessible)	</a:t>
            </a:r>
            <a:r>
              <a:rPr lang="en-US" dirty="0" smtClean="0">
                <a:solidFill>
                  <a:srgbClr val="FF0000"/>
                </a:solidFill>
              </a:rPr>
              <a:t>-$</a:t>
            </a:r>
            <a:r>
              <a:rPr lang="en-US" dirty="0">
                <a:solidFill>
                  <a:srgbClr val="FF0000"/>
                </a:solidFill>
              </a:rPr>
              <a:t>1,500</a:t>
            </a:r>
          </a:p>
          <a:p>
            <a:pPr lvl="1"/>
            <a:r>
              <a:rPr lang="en-US" dirty="0"/>
              <a:t>Misc.				</a:t>
            </a:r>
            <a:r>
              <a:rPr lang="en-US" dirty="0" smtClean="0">
                <a:solidFill>
                  <a:srgbClr val="FF0000"/>
                </a:solidFill>
              </a:rPr>
              <a:t>-$</a:t>
            </a:r>
            <a:r>
              <a:rPr lang="en-US" dirty="0">
                <a:solidFill>
                  <a:srgbClr val="FF0000"/>
                </a:solidFill>
              </a:rPr>
              <a:t>1,000</a:t>
            </a:r>
          </a:p>
          <a:p>
            <a:pPr lvl="1"/>
            <a:r>
              <a:rPr lang="en-US" dirty="0"/>
              <a:t>ACM/IEEE CS admin fee		</a:t>
            </a:r>
            <a:r>
              <a:rPr lang="en-US" dirty="0" smtClean="0">
                <a:solidFill>
                  <a:srgbClr val="FF0000"/>
                </a:solidFill>
              </a:rPr>
              <a:t>-$</a:t>
            </a:r>
            <a:r>
              <a:rPr lang="en-US" dirty="0">
                <a:solidFill>
                  <a:srgbClr val="FF0000"/>
                </a:solidFill>
              </a:rPr>
              <a:t>3,500</a:t>
            </a:r>
          </a:p>
          <a:p>
            <a:pPr lvl="1"/>
            <a:r>
              <a:rPr lang="en-US" dirty="0"/>
              <a:t>Venue cancellation fees</a:t>
            </a: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-$</a:t>
            </a:r>
            <a:r>
              <a:rPr lang="en-US" dirty="0">
                <a:solidFill>
                  <a:srgbClr val="FF0000"/>
                </a:solidFill>
              </a:rPr>
              <a:t>15,000 </a:t>
            </a:r>
            <a:r>
              <a:rPr lang="en-US" dirty="0">
                <a:solidFill>
                  <a:srgbClr val="00B0F0"/>
                </a:solidFill>
              </a:rPr>
              <a:t>(averted b/c ISCA 2021)</a:t>
            </a:r>
          </a:p>
          <a:p>
            <a:r>
              <a:rPr lang="en-US" dirty="0"/>
              <a:t>Revenue:</a:t>
            </a:r>
          </a:p>
          <a:p>
            <a:pPr lvl="1"/>
            <a:r>
              <a:rPr lang="en-US" dirty="0"/>
              <a:t>Industry sponsors			</a:t>
            </a:r>
            <a:r>
              <a:rPr lang="en-US" dirty="0">
                <a:solidFill>
                  <a:schemeClr val="accent6"/>
                </a:solidFill>
              </a:rPr>
              <a:t>$0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(all deferred for ISCA 2021)</a:t>
            </a:r>
          </a:p>
          <a:p>
            <a:pPr lvl="1"/>
            <a:r>
              <a:rPr lang="en-US" dirty="0"/>
              <a:t>SIGARCH				</a:t>
            </a:r>
            <a:r>
              <a:rPr lang="en-US" dirty="0" smtClean="0">
                <a:solidFill>
                  <a:schemeClr val="accent6"/>
                </a:solidFill>
              </a:rPr>
              <a:t>$</a:t>
            </a:r>
            <a:r>
              <a:rPr lang="en-US" dirty="0">
                <a:solidFill>
                  <a:schemeClr val="accent6"/>
                </a:solidFill>
              </a:rPr>
              <a:t>7,500 </a:t>
            </a:r>
            <a:r>
              <a:rPr lang="en-US" dirty="0">
                <a:solidFill>
                  <a:srgbClr val="00B0F0"/>
                </a:solidFill>
              </a:rPr>
              <a:t>(borrowed against ISCA </a:t>
            </a:r>
            <a:r>
              <a:rPr lang="en-US" dirty="0" smtClean="0">
                <a:solidFill>
                  <a:srgbClr val="00B0F0"/>
                </a:solidFill>
              </a:rPr>
              <a:t>2021)</a:t>
            </a:r>
          </a:p>
          <a:p>
            <a:pPr lvl="1"/>
            <a:r>
              <a:rPr lang="en-US" dirty="0" smtClean="0"/>
              <a:t>TCCA				</a:t>
            </a:r>
            <a:r>
              <a:rPr lang="en-US" dirty="0" smtClean="0">
                <a:solidFill>
                  <a:schemeClr val="accent6"/>
                </a:solidFill>
              </a:rPr>
              <a:t>$7,500 </a:t>
            </a:r>
            <a:r>
              <a:rPr lang="en-US" dirty="0" smtClean="0">
                <a:solidFill>
                  <a:srgbClr val="00B0F0"/>
                </a:solidFill>
              </a:rPr>
              <a:t>(borrowed against ISCA 2021)</a:t>
            </a:r>
          </a:p>
          <a:p>
            <a:pPr lvl="1"/>
            <a:r>
              <a:rPr lang="en-US" dirty="0" smtClean="0"/>
              <a:t>Registration (1701 attendees)</a:t>
            </a:r>
            <a:r>
              <a:rPr lang="en-US" dirty="0"/>
              <a:t>	</a:t>
            </a:r>
            <a:r>
              <a:rPr lang="en-US" dirty="0" smtClean="0">
                <a:solidFill>
                  <a:schemeClr val="accent6"/>
                </a:solidFill>
              </a:rPr>
              <a:t>$38,000</a:t>
            </a:r>
            <a:endParaRPr lang="en-US" dirty="0">
              <a:solidFill>
                <a:schemeClr val="accent6"/>
              </a:solidFill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10751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0 Grupo"/>
          <p:cNvGrpSpPr/>
          <p:nvPr/>
        </p:nvGrpSpPr>
        <p:grpSpPr>
          <a:xfrm>
            <a:off x="2555776" y="260648"/>
            <a:ext cx="3240360" cy="1688614"/>
            <a:chOff x="3275856" y="0"/>
            <a:chExt cx="2460372" cy="1688614"/>
          </a:xfrm>
        </p:grpSpPr>
        <p:grpSp>
          <p:nvGrpSpPr>
            <p:cNvPr id="3" name="9 Grupo"/>
            <p:cNvGrpSpPr/>
            <p:nvPr/>
          </p:nvGrpSpPr>
          <p:grpSpPr>
            <a:xfrm>
              <a:off x="3275856" y="0"/>
              <a:ext cx="2376264" cy="1589222"/>
              <a:chOff x="3275856" y="0"/>
              <a:chExt cx="2376264" cy="1589222"/>
            </a:xfrm>
          </p:grpSpPr>
          <p:pic>
            <p:nvPicPr>
              <p:cNvPr id="1028" name="Picture 4" descr="Resultado de imagen de logo isc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275856" y="0"/>
                <a:ext cx="2376264" cy="1589222"/>
              </a:xfrm>
              <a:prstGeom prst="rect">
                <a:avLst/>
              </a:prstGeom>
              <a:noFill/>
            </p:spPr>
          </p:pic>
          <p:sp>
            <p:nvSpPr>
              <p:cNvPr id="7" name="6 Rectángulo"/>
              <p:cNvSpPr/>
              <p:nvPr/>
            </p:nvSpPr>
            <p:spPr>
              <a:xfrm>
                <a:off x="4932040" y="116632"/>
                <a:ext cx="720080" cy="8640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dirty="0"/>
              </a:p>
            </p:txBody>
          </p:sp>
        </p:grpSp>
        <p:sp>
          <p:nvSpPr>
            <p:cNvPr id="9" name="8 Rectángulo"/>
            <p:cNvSpPr/>
            <p:nvPr/>
          </p:nvSpPr>
          <p:spPr>
            <a:xfrm>
              <a:off x="4572000" y="1124744"/>
              <a:ext cx="1080120" cy="5040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7 CuadroTexto"/>
            <p:cNvSpPr txBox="1"/>
            <p:nvPr/>
          </p:nvSpPr>
          <p:spPr>
            <a:xfrm>
              <a:off x="4499992" y="980728"/>
              <a:ext cx="123623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4000" dirty="0" smtClean="0">
                  <a:solidFill>
                    <a:srgbClr val="A82222"/>
                  </a:solidFill>
                  <a:latin typeface="Franklin Gothic Demi Cond" pitchFamily="34" charset="0"/>
                </a:rPr>
                <a:t>2021</a:t>
              </a:r>
              <a:endParaRPr lang="es-ES" sz="4000" dirty="0">
                <a:solidFill>
                  <a:srgbClr val="A82222"/>
                </a:solidFill>
                <a:latin typeface="Franklin Gothic Demi Cond" pitchFamily="34" charset="0"/>
              </a:endParaRPr>
            </a:p>
          </p:txBody>
        </p:sp>
      </p:grpSp>
      <p:sp>
        <p:nvSpPr>
          <p:cNvPr id="12" name="11 Rectángulo"/>
          <p:cNvSpPr/>
          <p:nvPr/>
        </p:nvSpPr>
        <p:spPr>
          <a:xfrm>
            <a:off x="683568" y="2204864"/>
            <a:ext cx="806489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To be held in </a:t>
            </a:r>
            <a:r>
              <a:rPr lang="en-US" dirty="0" smtClean="0">
                <a:solidFill>
                  <a:srgbClr val="FF0000"/>
                </a:solidFill>
              </a:rPr>
              <a:t>Valencia, Spain</a:t>
            </a:r>
            <a:r>
              <a:rPr lang="en-US" dirty="0" smtClean="0"/>
              <a:t>. Current status: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Renegotiation of all venue contracts without penalty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Porting of all industry sponsor funds without any retractions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Dates moved up one week; same great weather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Still same awesome venue and food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Plans for a hybrid format: physical conference + virtual access</a:t>
            </a:r>
          </a:p>
          <a:p>
            <a:pPr lvl="1">
              <a:buFont typeface="Arial" pitchFamily="34" charset="0"/>
              <a:buChar char="•"/>
            </a:pPr>
            <a:endParaRPr lang="es-ES" dirty="0"/>
          </a:p>
        </p:txBody>
      </p:sp>
      <p:pic>
        <p:nvPicPr>
          <p:cNvPr id="13" name="Picture 2" descr="Resultado de imagen de palacio de congresos de valenci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149080"/>
            <a:ext cx="6667500" cy="2171701"/>
          </a:xfrm>
          <a:prstGeom prst="rect">
            <a:avLst/>
          </a:prstGeom>
          <a:noFill/>
        </p:spPr>
      </p:pic>
      <p:pic>
        <p:nvPicPr>
          <p:cNvPr id="14" name="Picture 6" descr="Resultado de imagen de precios catering eventos valenci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15200" y="2492896"/>
            <a:ext cx="1828800" cy="1220724"/>
          </a:xfrm>
          <a:prstGeom prst="rect">
            <a:avLst/>
          </a:prstGeom>
          <a:noFill/>
        </p:spPr>
      </p:pic>
      <p:pic>
        <p:nvPicPr>
          <p:cNvPr id="15" name="Picture 2" descr="Resultado de imagen de valencia ciudad de las artes y las ciencia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23560" y="0"/>
            <a:ext cx="3520440" cy="2293620"/>
          </a:xfrm>
          <a:prstGeom prst="rect">
            <a:avLst/>
          </a:prstGeom>
          <a:noFill/>
        </p:spPr>
      </p:pic>
      <p:pic>
        <p:nvPicPr>
          <p:cNvPr id="16" name="Picture 2" descr="Resultado de imagen de lonja valenci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62600" y="4472940"/>
            <a:ext cx="3581400" cy="2385060"/>
          </a:xfrm>
          <a:prstGeom prst="rect">
            <a:avLst/>
          </a:prstGeom>
          <a:noFill/>
        </p:spPr>
      </p:pic>
      <p:pic>
        <p:nvPicPr>
          <p:cNvPr id="17" name="Picture 5" descr="Resultado de imagen de valencia ma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2291429" cy="15213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Tools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Choice of tools: </a:t>
            </a:r>
            <a:r>
              <a:rPr lang="en-US" dirty="0" err="1" smtClean="0"/>
              <a:t>Whova</a:t>
            </a:r>
            <a:r>
              <a:rPr lang="en-US" dirty="0" smtClean="0"/>
              <a:t> + Zoom + </a:t>
            </a:r>
            <a:r>
              <a:rPr lang="en-US" dirty="0" err="1" smtClean="0"/>
              <a:t>Wistia</a:t>
            </a:r>
            <a:endParaRPr lang="en-US" dirty="0" smtClean="0"/>
          </a:p>
          <a:p>
            <a:r>
              <a:rPr lang="en-US" dirty="0" err="1" smtClean="0"/>
              <a:t>Whova</a:t>
            </a:r>
            <a:r>
              <a:rPr lang="en-US" dirty="0" smtClean="0"/>
              <a:t>: registration + agenda + access to papers, pre-recorded presentation videos, and recordings of live sessions + off-line questions</a:t>
            </a:r>
          </a:p>
          <a:p>
            <a:r>
              <a:rPr lang="en-US" dirty="0" smtClean="0"/>
              <a:t>Zoom webinar: Live sessions + on-line Q&amp;A</a:t>
            </a:r>
          </a:p>
          <a:p>
            <a:pPr lvl="1"/>
            <a:r>
              <a:rPr lang="en-US" dirty="0" smtClean="0"/>
              <a:t>Two streams for 3,000 people for main track + two 1,000 people streams for workshops and tutorials</a:t>
            </a:r>
          </a:p>
          <a:p>
            <a:r>
              <a:rPr lang="en-US" dirty="0" err="1" smtClean="0"/>
              <a:t>Wistia</a:t>
            </a:r>
            <a:r>
              <a:rPr lang="en-US" dirty="0" smtClean="0"/>
              <a:t>: for broadcast bandwidth. Not banned in China, etc. Enabled pausing, replaying, etc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José </a:t>
            </a:r>
            <a:r>
              <a:rPr lang="en-US" dirty="0" err="1" smtClean="0"/>
              <a:t>Martínez</a:t>
            </a:r>
            <a:r>
              <a:rPr lang="en-US" dirty="0" smtClean="0"/>
              <a:t>, General Co-chair and main contributor to key decisions and conference success</a:t>
            </a:r>
          </a:p>
          <a:p>
            <a:r>
              <a:rPr lang="en-US" dirty="0" err="1" smtClean="0"/>
              <a:t>Lieven</a:t>
            </a:r>
            <a:r>
              <a:rPr lang="en-US" dirty="0" smtClean="0"/>
              <a:t> </a:t>
            </a:r>
            <a:r>
              <a:rPr lang="en-US" dirty="0" err="1" smtClean="0"/>
              <a:t>Eeckhout</a:t>
            </a:r>
            <a:r>
              <a:rPr lang="en-US" dirty="0" smtClean="0"/>
              <a:t>, Program Chair and main organizer behind mini-panels and flipped sessions</a:t>
            </a:r>
          </a:p>
          <a:p>
            <a:r>
              <a:rPr lang="en-US" dirty="0" smtClean="0"/>
              <a:t>Samira Khan and José </a:t>
            </a:r>
            <a:r>
              <a:rPr lang="en-US" dirty="0" err="1" smtClean="0"/>
              <a:t>Renau</a:t>
            </a:r>
            <a:r>
              <a:rPr lang="en-US" dirty="0" smtClean="0"/>
              <a:t>, main contributors to the success of workshops and tutorials</a:t>
            </a:r>
          </a:p>
          <a:p>
            <a:r>
              <a:rPr lang="en-US" dirty="0" err="1" smtClean="0"/>
              <a:t>Saugata</a:t>
            </a:r>
            <a:r>
              <a:rPr lang="en-US" dirty="0" smtClean="0"/>
              <a:t> </a:t>
            </a:r>
            <a:r>
              <a:rPr lang="en-US" dirty="0" err="1" smtClean="0"/>
              <a:t>Ghose</a:t>
            </a:r>
            <a:r>
              <a:rPr lang="en-US" dirty="0" smtClean="0"/>
              <a:t>, Web Chair, and </a:t>
            </a:r>
            <a:r>
              <a:rPr lang="en-US" dirty="0" err="1" smtClean="0"/>
              <a:t>Josué</a:t>
            </a:r>
            <a:r>
              <a:rPr lang="en-US" dirty="0" smtClean="0"/>
              <a:t> </a:t>
            </a:r>
            <a:r>
              <a:rPr lang="en-US" dirty="0" err="1" smtClean="0"/>
              <a:t>Feliu</a:t>
            </a:r>
            <a:r>
              <a:rPr lang="en-US" dirty="0" smtClean="0"/>
              <a:t> and </a:t>
            </a:r>
            <a:r>
              <a:rPr lang="en-US" dirty="0" err="1" smtClean="0"/>
              <a:t>Lucía</a:t>
            </a:r>
            <a:r>
              <a:rPr lang="en-US" dirty="0" smtClean="0"/>
              <a:t> Pons, Global Arrangements Co-Chairs, took care of most of the extra work of running a virtual conference</a:t>
            </a:r>
          </a:p>
          <a:p>
            <a:r>
              <a:rPr lang="en-US" dirty="0" smtClean="0"/>
              <a:t>The entire organizing committee. Thank you!!!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330</Words>
  <Application>Microsoft Office PowerPoint</Application>
  <PresentationFormat>Presentación en pantalla (4:3)</PresentationFormat>
  <Paragraphs>49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Virtual ISCA 2020</vt:lpstr>
      <vt:lpstr>Some key decisions</vt:lpstr>
      <vt:lpstr>ISCA 2020 Preliminary Budget</vt:lpstr>
      <vt:lpstr>Diapositiva 4</vt:lpstr>
      <vt:lpstr>Software Tools</vt:lpstr>
      <vt:lpstr>Credits</vt:lpstr>
    </vt:vector>
  </TitlesOfParts>
  <Company>UPV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Juan Miguel Martínez</dc:creator>
  <cp:lastModifiedBy>José Duato</cp:lastModifiedBy>
  <cp:revision>40</cp:revision>
  <dcterms:created xsi:type="dcterms:W3CDTF">2018-02-24T15:56:50Z</dcterms:created>
  <dcterms:modified xsi:type="dcterms:W3CDTF">2020-07-24T17:36:15Z</dcterms:modified>
</cp:coreProperties>
</file>