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746" r:id="rId2"/>
    <p:sldId id="4206" r:id="rId3"/>
    <p:sldId id="4207" r:id="rId4"/>
    <p:sldId id="4208" r:id="rId5"/>
    <p:sldId id="4210" r:id="rId6"/>
    <p:sldId id="4211" r:id="rId7"/>
    <p:sldId id="4221" r:id="rId8"/>
    <p:sldId id="4228" r:id="rId9"/>
    <p:sldId id="4216" r:id="rId10"/>
    <p:sldId id="4213" r:id="rId11"/>
    <p:sldId id="4214" r:id="rId12"/>
    <p:sldId id="4226" r:id="rId13"/>
    <p:sldId id="4218" r:id="rId14"/>
    <p:sldId id="4224" r:id="rId15"/>
    <p:sldId id="4222" r:id="rId16"/>
    <p:sldId id="4217" r:id="rId17"/>
    <p:sldId id="4219" r:id="rId18"/>
    <p:sldId id="4227" r:id="rId19"/>
    <p:sldId id="4225" r:id="rId20"/>
    <p:sldId id="4212" r:id="rId21"/>
    <p:sldId id="4229" r:id="rId22"/>
    <p:sldId id="1175" r:id="rId23"/>
    <p:sldId id="4230" r:id="rId24"/>
    <p:sldId id="1215" r:id="rId25"/>
    <p:sldId id="4231" r:id="rId26"/>
    <p:sldId id="1140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72F2"/>
    <a:srgbClr val="C00000"/>
    <a:srgbClr val="DEE5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01"/>
    <p:restoredTop sz="95915" autoAdjust="0"/>
  </p:normalViewPr>
  <p:slideViewPr>
    <p:cSldViewPr snapToGrid="0" snapToObjects="1">
      <p:cViewPr varScale="1">
        <p:scale>
          <a:sx n="142" d="100"/>
          <a:sy n="142" d="100"/>
        </p:scale>
        <p:origin x="1328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436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 varScale="1">
      <p:scale>
        <a:sx n="1" d="1"/>
        <a:sy n="1" d="1"/>
      </p:scale>
      <p:origin x="0" y="3336"/>
    </p:cViewPr>
  </p:sorterViewPr>
  <p:notesViewPr>
    <p:cSldViewPr snapToGrid="0" snapToObjects="1">
      <p:cViewPr varScale="1">
        <p:scale>
          <a:sx n="49" d="100"/>
          <a:sy n="49" d="100"/>
        </p:scale>
        <p:origin x="2256" y="1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651BDB-57E4-5945-877B-8D2739E1EA8D}" type="datetimeFigureOut">
              <a:rPr lang="en-US" smtClean="0"/>
              <a:t>11/7/23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F913D2-8779-564B-A0AE-BF282AC2B5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7522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07F772-412F-4D4F-9364-3E3815BE159A}" type="datetimeFigureOut">
              <a:rPr lang="en-US" smtClean="0"/>
              <a:t>11/7/23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E15ABC-EB93-EE4F-8648-04BFA2E5FB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945761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fld id="{63164DB6-94FB-C845-854F-A2A219861075}" type="slidenum">
              <a:rPr lang="en-CA" altLang="en-US" sz="1400">
                <a:ea typeface="Microsoft YaHei" charset="-122"/>
                <a:cs typeface="Microsoft YaHei" charset="-122"/>
              </a:rPr>
              <a:pPr>
                <a:spcBef>
                  <a:spcPct val="0"/>
                </a:spcBef>
              </a:pPr>
              <a:t>1</a:t>
            </a:fld>
            <a:endParaRPr lang="en-CA" altLang="en-US" sz="1400" dirty="0">
              <a:ea typeface="Microsoft YaHei" charset="-122"/>
              <a:cs typeface="Microsoft YaHei" charset="-122"/>
            </a:endParaRPr>
          </a:p>
        </p:txBody>
      </p:sp>
      <p:sp>
        <p:nvSpPr>
          <p:cNvPr id="15363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ln/>
          <a:extLst>
            <a:ext uri="{AF507438-7753-43e0-B8FC-AC1667EBCBE1}"/>
          </a:extLst>
        </p:spPr>
        <p:txBody>
          <a:bodyPr wrap="none" anchor="ctr"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38568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E15ABC-EB93-EE4F-8648-04BFA2E5FBFA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5417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E15ABC-EB93-EE4F-8648-04BFA2E5FBFA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950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solidFill>
            <a:schemeClr val="accent5"/>
          </a:solidFill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0EB26-8EAE-3D46-A492-8D7967ED0B25}" type="datetime1">
              <a:rPr lang="en-US" smtClean="0"/>
              <a:t>11/7/23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DSAI'15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30EB7-8E5D-7A40-8266-4919E32FFC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381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CF329-9B62-0349-80DE-99C0E59DA01B}" type="datetime1">
              <a:rPr lang="en-US" smtClean="0"/>
              <a:t>11/7/23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DSAI'15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30EB7-8E5D-7A40-8266-4919E32FFC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0073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48BC5-C662-B043-B8B0-EF9B7B24F87D}" type="datetime1">
              <a:rPr lang="en-US" smtClean="0"/>
              <a:t>11/7/23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DSAI'15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30EB7-8E5D-7A40-8266-4919E32FFC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0014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81038"/>
            <a:ext cx="7886700" cy="1009651"/>
          </a:xfrm>
        </p:spPr>
        <p:txBody>
          <a:bodyPr/>
          <a:lstStyle>
            <a:lvl1pPr>
              <a:defRPr b="1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pic>
        <p:nvPicPr>
          <p:cNvPr id="13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79278B3E-C328-EA45-A2D7-B9AB471BE5C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95376" y="6125232"/>
            <a:ext cx="858124" cy="595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7937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/>
          </a:solidFill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721C9-5A6F-434A-9DDF-18ED19F3B0D2}" type="datetime1">
              <a:rPr lang="en-US" smtClean="0"/>
              <a:t>11/7/23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DSAI'15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30EB7-8E5D-7A40-8266-4919E32FFC56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3DBD470F-51E6-4050-26C2-B5D5B26FAC0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95376" y="6125232"/>
            <a:ext cx="858124" cy="595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0433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3FCBB-4F46-8246-87AF-C4D4CB48226F}" type="datetime1">
              <a:rPr lang="en-US" smtClean="0"/>
              <a:t>11/7/23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DSAI'15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30EB7-8E5D-7A40-8266-4919E32FFC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716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C74DF-AD33-274C-83C5-55B5285336EB}" type="datetime1">
              <a:rPr lang="en-US" smtClean="0"/>
              <a:t>11/7/23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DSAI'15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30EB7-8E5D-7A40-8266-4919E32FFC56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3B953B10-C978-994B-BF1B-E1AE0DDB986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07581" y="5578152"/>
            <a:ext cx="1645919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1451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6B50D-885F-E54E-9C6F-DCDDDD5F4B8E}" type="datetime1">
              <a:rPr lang="en-US" smtClean="0"/>
              <a:t>11/7/23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DSAI'15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30EB7-8E5D-7A40-8266-4919E32FFC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793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A7965-BA17-D244-83B0-468A09B287A5}" type="datetime1">
              <a:rPr lang="en-US" smtClean="0"/>
              <a:t>11/7/23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DSAI'15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30EB7-8E5D-7A40-8266-4919E32FFC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8848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F087A-1D69-004F-A931-2B6073C1D2A3}" type="datetime1">
              <a:rPr lang="en-US" smtClean="0"/>
              <a:t>11/7/23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DSAI'15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30EB7-8E5D-7A40-8266-4919E32FFC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638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F1CCF-9862-5843-B692-96C053971E2A}" type="datetime1">
              <a:rPr lang="en-US" smtClean="0"/>
              <a:t>11/7/23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DSAI'15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30EB7-8E5D-7A40-8266-4919E32FFC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088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04B86-2DA1-5047-898D-16A79A6F3977}" type="datetime1">
              <a:rPr lang="en-US" smtClean="0"/>
              <a:t>11/7/23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DSAI'15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30EB7-8E5D-7A40-8266-4919E32FFC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814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chemeClr val="accent5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C6FFCB-FF7D-AA4A-9D49-A78416D37C79}" type="datetime1">
              <a:rPr lang="en-US" smtClean="0"/>
              <a:t>11/7/23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DSAI'15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30EB7-8E5D-7A40-8266-4919E32FFC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061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3" r:id="rId12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191129"/>
            <a:ext cx="7772400" cy="1470025"/>
          </a:xfrm>
        </p:spPr>
        <p:txBody>
          <a:bodyPr/>
          <a:lstStyle/>
          <a:p>
            <a:r>
              <a:rPr lang="en-GB" b="1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President’s Update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828854"/>
            <a:ext cx="6400800" cy="1914728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tx1"/>
                </a:solidFill>
              </a:rPr>
              <a:t>Yannis Ioannidis</a:t>
            </a:r>
          </a:p>
          <a:p>
            <a:endParaRPr lang="en-US" sz="2400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endParaRPr lang="el-GR" sz="2400" dirty="0">
              <a:solidFill>
                <a:schemeClr val="tx1"/>
              </a:solidFill>
            </a:endParaRPr>
          </a:p>
          <a:p>
            <a:r>
              <a:rPr lang="en-US" sz="1600" dirty="0"/>
              <a:t>SGB Meeting, 3 November 2023</a:t>
            </a:r>
            <a:endParaRPr lang="en-US" sz="1400" dirty="0">
              <a:solidFill>
                <a:schemeClr val="tx1"/>
              </a:solidFill>
            </a:endParaRPr>
          </a:p>
        </p:txBody>
      </p:sp>
      <p:pic>
        <p:nvPicPr>
          <p:cNvPr id="6" name="Picture 5" descr="Text&#10;&#10;Description automatically generated">
            <a:extLst>
              <a:ext uri="{FF2B5EF4-FFF2-40B4-BE49-F238E27FC236}">
                <a16:creationId xmlns:a16="http://schemas.microsoft.com/office/drawing/2014/main" id="{7D63665E-612A-734C-BDBD-A211F875E5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364268"/>
            <a:ext cx="7520384" cy="1713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7374543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7D97A3-6D72-59EF-AD20-8948C1A77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R" dirty="0"/>
              <a:t>Conferences: Sustainabilty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AC0B84-79A1-3A39-1E14-955CBCFB29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811547"/>
            <a:ext cx="8427027" cy="4314616"/>
          </a:xfrm>
        </p:spPr>
        <p:txBody>
          <a:bodyPr>
            <a:normAutofit/>
          </a:bodyPr>
          <a:lstStyle/>
          <a:p>
            <a:r>
              <a:rPr lang="en-GR" dirty="0"/>
              <a:t>Towards carbon neutrality</a:t>
            </a:r>
          </a:p>
          <a:p>
            <a:r>
              <a:rPr lang="en-GR" dirty="0"/>
              <a:t>Physical vs. virtual vs. hybrid</a:t>
            </a:r>
          </a:p>
          <a:p>
            <a:r>
              <a:rPr lang="en-GR" dirty="0"/>
              <a:t>Free public transportation, …</a:t>
            </a:r>
          </a:p>
          <a:p>
            <a:endParaRPr lang="en-GR" dirty="0"/>
          </a:p>
          <a:p>
            <a:r>
              <a:rPr lang="en-GR" dirty="0"/>
              <a:t>Confs moving around the world</a:t>
            </a:r>
          </a:p>
        </p:txBody>
      </p:sp>
    </p:spTree>
    <p:extLst>
      <p:ext uri="{BB962C8B-B14F-4D97-AF65-F5344CB8AC3E}">
        <p14:creationId xmlns:p14="http://schemas.microsoft.com/office/powerpoint/2010/main" val="41060832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7D97A3-6D72-59EF-AD20-8948C1A77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R" dirty="0"/>
              <a:t>Conferences: Openness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AC0B84-79A1-3A39-1E14-955CBCFB29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11547"/>
            <a:ext cx="8229600" cy="4314616"/>
          </a:xfrm>
        </p:spPr>
        <p:txBody>
          <a:bodyPr>
            <a:normAutofit/>
          </a:bodyPr>
          <a:lstStyle/>
          <a:p>
            <a:r>
              <a:rPr lang="en-GR" dirty="0"/>
              <a:t>Open Access: </a:t>
            </a:r>
            <a:r>
              <a:rPr lang="en-GR" dirty="0">
                <a:solidFill>
                  <a:srgbClr val="C00000"/>
                </a:solidFill>
              </a:rPr>
              <a:t>ACM Open</a:t>
            </a:r>
          </a:p>
          <a:p>
            <a:pPr lvl="1"/>
            <a:r>
              <a:rPr lang="en-GR" dirty="0"/>
              <a:t>DEI issues, DL$ → SIGs, …</a:t>
            </a:r>
          </a:p>
          <a:p>
            <a:r>
              <a:rPr lang="en-GR" dirty="0">
                <a:solidFill>
                  <a:srgbClr val="C00000"/>
                </a:solidFill>
              </a:rPr>
              <a:t>Open Science</a:t>
            </a:r>
          </a:p>
          <a:p>
            <a:pPr lvl="1"/>
            <a:r>
              <a:rPr lang="en-GR" dirty="0">
                <a:solidFill>
                  <a:srgbClr val="C00000"/>
                </a:solidFill>
              </a:rPr>
              <a:t>open reviewing pilots</a:t>
            </a:r>
          </a:p>
        </p:txBody>
      </p:sp>
    </p:spTree>
    <p:extLst>
      <p:ext uri="{BB962C8B-B14F-4D97-AF65-F5344CB8AC3E}">
        <p14:creationId xmlns:p14="http://schemas.microsoft.com/office/powerpoint/2010/main" val="24437414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B6777-4CFA-61A4-3CC3-2E1B089DF8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R" dirty="0"/>
              <a:t>Conferences: </a:t>
            </a:r>
            <a:r>
              <a:rPr lang="en-GR" sz="5400" dirty="0"/>
              <a:t>DEI</a:t>
            </a:r>
            <a:r>
              <a:rPr lang="en-GR" dirty="0"/>
              <a:t>+A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B329D0-C033-7F83-5A7D-C863F71A81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91145"/>
            <a:ext cx="8229600" cy="4235018"/>
          </a:xfrm>
        </p:spPr>
        <p:txBody>
          <a:bodyPr>
            <a:normAutofit/>
          </a:bodyPr>
          <a:lstStyle/>
          <a:p>
            <a:r>
              <a:rPr lang="en-GR" dirty="0">
                <a:solidFill>
                  <a:srgbClr val="C00000"/>
                </a:solidFill>
              </a:rPr>
              <a:t>Diversity</a:t>
            </a:r>
          </a:p>
          <a:p>
            <a:pPr lvl="1"/>
            <a:r>
              <a:rPr lang="en-GR" dirty="0">
                <a:solidFill>
                  <a:srgbClr val="C00000"/>
                </a:solidFill>
              </a:rPr>
              <a:t>Needed in awards, key roles</a:t>
            </a:r>
          </a:p>
          <a:p>
            <a:r>
              <a:rPr lang="en-GR" dirty="0"/>
              <a:t>Equity</a:t>
            </a:r>
          </a:p>
          <a:p>
            <a:pPr lvl="1"/>
            <a:r>
              <a:rPr lang="en-GR" dirty="0"/>
              <a:t>Advance payments for the financially weak</a:t>
            </a:r>
          </a:p>
          <a:p>
            <a:pPr lvl="1"/>
            <a:r>
              <a:rPr lang="en-GR" dirty="0"/>
              <a:t>Reviewing provisions for the linguisticly weak</a:t>
            </a:r>
          </a:p>
          <a:p>
            <a:r>
              <a:rPr lang="en-US" dirty="0"/>
              <a:t>Inclusion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“Words Matter” </a:t>
            </a:r>
            <a:r>
              <a:rPr lang="en-US" dirty="0"/>
              <a:t>and expressions matter in papers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6605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7D97A3-6D72-59EF-AD20-8948C1A77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R" dirty="0"/>
              <a:t>Conferences: DEI+</a:t>
            </a:r>
            <a:r>
              <a:rPr lang="en-GR" sz="5400" dirty="0"/>
              <a:t>A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AC0B84-79A1-3A39-1E14-955CBCFB29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811547"/>
            <a:ext cx="8427027" cy="4314616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Accessibility budget at every conf</a:t>
            </a:r>
          </a:p>
          <a:p>
            <a:r>
              <a:rPr lang="en-US" dirty="0">
                <a:solidFill>
                  <a:srgbClr val="C00000"/>
                </a:solidFill>
              </a:rPr>
              <a:t>Accessibility services procured at ACM level</a:t>
            </a:r>
          </a:p>
          <a:p>
            <a:r>
              <a:rPr lang="en-US" dirty="0"/>
              <a:t>Robots as avatars for the disabled</a:t>
            </a:r>
          </a:p>
        </p:txBody>
      </p:sp>
    </p:spTree>
    <p:extLst>
      <p:ext uri="{BB962C8B-B14F-4D97-AF65-F5344CB8AC3E}">
        <p14:creationId xmlns:p14="http://schemas.microsoft.com/office/powerpoint/2010/main" val="9259876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7D97A3-6D72-59EF-AD20-8948C1A77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R" dirty="0"/>
              <a:t>Conferences: Pubs Ethics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AC0B84-79A1-3A39-1E14-955CBCFB29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811547"/>
            <a:ext cx="8551719" cy="4755508"/>
          </a:xfrm>
        </p:spPr>
        <p:txBody>
          <a:bodyPr>
            <a:normAutofit fontScale="92500" lnSpcReduction="20000"/>
          </a:bodyPr>
          <a:lstStyle/>
          <a:p>
            <a:r>
              <a:rPr lang="en-GR" dirty="0">
                <a:solidFill>
                  <a:srgbClr val="C00000"/>
                </a:solidFill>
              </a:rPr>
              <a:t>Collusion nets, gift authorship, rev coersion, …</a:t>
            </a:r>
          </a:p>
          <a:p>
            <a:r>
              <a:rPr lang="en-GR" dirty="0"/>
              <a:t>Pubs quality vs. quantity: 10s submissions / acceptances by one person</a:t>
            </a:r>
          </a:p>
          <a:p>
            <a:r>
              <a:rPr lang="en-GR" dirty="0">
                <a:solidFill>
                  <a:srgbClr val="C00000"/>
                </a:solidFill>
              </a:rPr>
              <a:t>ACM-wide Knowledge Graph w/ all roles of all</a:t>
            </a:r>
          </a:p>
          <a:p>
            <a:endParaRPr lang="en-US" dirty="0"/>
          </a:p>
          <a:p>
            <a:r>
              <a:rPr lang="en-US" dirty="0"/>
              <a:t>LLMs and (self-)plagiarism</a:t>
            </a:r>
          </a:p>
          <a:p>
            <a:endParaRPr lang="en-GR" dirty="0"/>
          </a:p>
          <a:p>
            <a:r>
              <a:rPr lang="en-GR" dirty="0">
                <a:solidFill>
                  <a:srgbClr val="C00000"/>
                </a:solidFill>
              </a:rPr>
              <a:t>Community education on ACM policies</a:t>
            </a:r>
          </a:p>
          <a:p>
            <a:pPr lvl="1"/>
            <a:r>
              <a:rPr lang="en-GR" dirty="0">
                <a:solidFill>
                  <a:srgbClr val="C00000"/>
                </a:solidFill>
              </a:rPr>
              <a:t> Examples are critical</a:t>
            </a:r>
          </a:p>
          <a:p>
            <a:r>
              <a:rPr lang="en-GR" dirty="0"/>
              <a:t>Attending ethics video as prereq for submission?</a:t>
            </a:r>
          </a:p>
        </p:txBody>
      </p:sp>
    </p:spTree>
    <p:extLst>
      <p:ext uri="{BB962C8B-B14F-4D97-AF65-F5344CB8AC3E}">
        <p14:creationId xmlns:p14="http://schemas.microsoft.com/office/powerpoint/2010/main" val="17819144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7D97A3-6D72-59EF-AD20-8948C1A77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R" dirty="0"/>
              <a:t>Conferences: Scientific Ethics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AC0B84-79A1-3A39-1E14-955CBCFB29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811547"/>
            <a:ext cx="8427027" cy="4314616"/>
          </a:xfrm>
        </p:spPr>
        <p:txBody>
          <a:bodyPr>
            <a:normAutofit lnSpcReduction="10000"/>
          </a:bodyPr>
          <a:lstStyle/>
          <a:p>
            <a:r>
              <a:rPr lang="en-GR" dirty="0">
                <a:solidFill>
                  <a:srgbClr val="C00000"/>
                </a:solidFill>
              </a:rPr>
              <a:t>Algorithmic accountability and responsibility</a:t>
            </a:r>
          </a:p>
          <a:p>
            <a:r>
              <a:rPr lang="en-GR" dirty="0"/>
              <a:t>Common open platforms/infras for</a:t>
            </a:r>
          </a:p>
          <a:p>
            <a:pPr lvl="1"/>
            <a:r>
              <a:rPr lang="en-GB" dirty="0"/>
              <a:t>A</a:t>
            </a:r>
            <a:r>
              <a:rPr lang="en-GR" dirty="0"/>
              <a:t>uditing</a:t>
            </a:r>
          </a:p>
          <a:p>
            <a:pPr lvl="1"/>
            <a:r>
              <a:rPr lang="en-GB" dirty="0"/>
              <a:t>E</a:t>
            </a:r>
            <a:r>
              <a:rPr lang="en-GR" dirty="0"/>
              <a:t>xperimentation</a:t>
            </a:r>
          </a:p>
          <a:p>
            <a:r>
              <a:rPr lang="en-GR" dirty="0"/>
              <a:t>Reproducibility as prereq for acceptance?</a:t>
            </a:r>
          </a:p>
          <a:p>
            <a:endParaRPr lang="en-GR" dirty="0"/>
          </a:p>
          <a:p>
            <a:r>
              <a:rPr lang="en-GR" dirty="0">
                <a:solidFill>
                  <a:srgbClr val="C00000"/>
                </a:solidFill>
              </a:rPr>
              <a:t>Community education on ethics, sci beauty, values, …</a:t>
            </a:r>
          </a:p>
        </p:txBody>
      </p:sp>
    </p:spTree>
    <p:extLst>
      <p:ext uri="{BB962C8B-B14F-4D97-AF65-F5344CB8AC3E}">
        <p14:creationId xmlns:p14="http://schemas.microsoft.com/office/powerpoint/2010/main" val="6517949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7D97A3-6D72-59EF-AD20-8948C1A77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R" dirty="0"/>
              <a:t>Conferences: Foreign Visas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AC0B84-79A1-3A39-1E14-955CBCFB29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811547"/>
            <a:ext cx="8427027" cy="4314616"/>
          </a:xfrm>
        </p:spPr>
        <p:txBody>
          <a:bodyPr>
            <a:normAutofit/>
          </a:bodyPr>
          <a:lstStyle/>
          <a:p>
            <a:r>
              <a:rPr lang="en-GR" dirty="0"/>
              <a:t>Help with consulate appointments for visas</a:t>
            </a:r>
          </a:p>
          <a:p>
            <a:r>
              <a:rPr lang="en-GR" dirty="0"/>
              <a:t>New possible workflows</a:t>
            </a:r>
          </a:p>
          <a:p>
            <a:pPr lvl="1"/>
            <a:r>
              <a:rPr lang="en-GR" dirty="0"/>
              <a:t>Paper accepted → visa → presentation same or </a:t>
            </a:r>
            <a:r>
              <a:rPr lang="en-GR" b="1" dirty="0"/>
              <a:t>following</a:t>
            </a:r>
            <a:r>
              <a:rPr lang="en-GR" dirty="0"/>
              <a:t> year</a:t>
            </a:r>
          </a:p>
          <a:p>
            <a:pPr lvl="1"/>
            <a:r>
              <a:rPr lang="en-GR" dirty="0"/>
              <a:t>Paper </a:t>
            </a:r>
            <a:r>
              <a:rPr lang="en-GR" b="1" dirty="0"/>
              <a:t>submitted</a:t>
            </a:r>
            <a:r>
              <a:rPr lang="en-GR" dirty="0"/>
              <a:t> → visa → paper accepted  → presentation …</a:t>
            </a:r>
          </a:p>
          <a:p>
            <a:r>
              <a:rPr lang="en-GR" dirty="0">
                <a:solidFill>
                  <a:srgbClr val="C00000"/>
                </a:solidFill>
              </a:rPr>
              <a:t>Invitation letter signed by both NY and local</a:t>
            </a:r>
          </a:p>
        </p:txBody>
      </p:sp>
    </p:spTree>
    <p:extLst>
      <p:ext uri="{BB962C8B-B14F-4D97-AF65-F5344CB8AC3E}">
        <p14:creationId xmlns:p14="http://schemas.microsoft.com/office/powerpoint/2010/main" val="14851121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7D97A3-6D72-59EF-AD20-8948C1A77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R" dirty="0"/>
              <a:t>Conferences: Logistics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AC0B84-79A1-3A39-1E14-955CBCFB29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811547"/>
            <a:ext cx="8551719" cy="4314616"/>
          </a:xfrm>
        </p:spPr>
        <p:txBody>
          <a:bodyPr>
            <a:normAutofit fontScale="92500" lnSpcReduction="10000"/>
          </a:bodyPr>
          <a:lstStyle/>
          <a:p>
            <a:r>
              <a:rPr lang="en-GR" dirty="0"/>
              <a:t>Integration of reviewing system with DL</a:t>
            </a:r>
          </a:p>
          <a:p>
            <a:r>
              <a:rPr lang="en-GR" dirty="0">
                <a:solidFill>
                  <a:srgbClr val="C00000"/>
                </a:solidFill>
              </a:rPr>
              <a:t>Early appearance of accepted papers in DL</a:t>
            </a:r>
          </a:p>
          <a:p>
            <a:r>
              <a:rPr lang="en-GR" dirty="0"/>
              <a:t>Documentation for entering papers in DL</a:t>
            </a:r>
          </a:p>
          <a:p>
            <a:endParaRPr lang="en-GR" dirty="0"/>
          </a:p>
          <a:p>
            <a:r>
              <a:rPr lang="en-GB" dirty="0"/>
              <a:t>M</a:t>
            </a:r>
            <a:r>
              <a:rPr lang="en-GR" dirty="0"/>
              <a:t>ultiple submission deadlines (conf-journal fusion)</a:t>
            </a:r>
          </a:p>
          <a:p>
            <a:r>
              <a:rPr lang="en-GR" dirty="0"/>
              <a:t>Budget predictions</a:t>
            </a:r>
          </a:p>
          <a:p>
            <a:r>
              <a:rPr lang="en-GB" dirty="0"/>
              <a:t>Corporate memory (chairs’ manual, …)</a:t>
            </a:r>
            <a:endParaRPr lang="en-GR" dirty="0"/>
          </a:p>
          <a:p>
            <a:r>
              <a:rPr lang="en-GR" dirty="0"/>
              <a:t>Centralizing sponsorship (at SIG or ACM level)</a:t>
            </a:r>
          </a:p>
          <a:p>
            <a:endParaRPr lang="en-GR" dirty="0"/>
          </a:p>
        </p:txBody>
      </p:sp>
    </p:spTree>
    <p:extLst>
      <p:ext uri="{BB962C8B-B14F-4D97-AF65-F5344CB8AC3E}">
        <p14:creationId xmlns:p14="http://schemas.microsoft.com/office/powerpoint/2010/main" val="13027141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2AF9C1-A034-EB49-8184-B2A82331E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660" y="1687041"/>
            <a:ext cx="8016679" cy="799305"/>
          </a:xfrm>
          <a:solidFill>
            <a:schemeClr val="accent5">
              <a:lumMod val="75000"/>
            </a:schemeClr>
          </a:solidFill>
        </p:spPr>
        <p:txBody>
          <a:bodyPr lIns="90000">
            <a:normAutofit/>
          </a:bodyPr>
          <a:lstStyle/>
          <a:p>
            <a:pPr algn="ctr"/>
            <a:r>
              <a:rPr lang="en-US" dirty="0"/>
              <a:t>common sig issues</a:t>
            </a:r>
            <a:endParaRPr lang="en-GR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EA2FE3-8FD9-B957-9C24-33B998DD92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anchor="t">
            <a:normAutofit/>
          </a:bodyPr>
          <a:lstStyle/>
          <a:p>
            <a:pPr algn="ctr"/>
            <a:r>
              <a:rPr lang="en-GR" sz="3200" dirty="0"/>
              <a:t>Cross-SIG Experience Sharing</a:t>
            </a:r>
          </a:p>
        </p:txBody>
      </p:sp>
    </p:spTree>
    <p:extLst>
      <p:ext uri="{BB962C8B-B14F-4D97-AF65-F5344CB8AC3E}">
        <p14:creationId xmlns:p14="http://schemas.microsoft.com/office/powerpoint/2010/main" val="13365096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7D97A3-6D72-59EF-AD20-8948C1A77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R" dirty="0"/>
              <a:t>SIGs: Membership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AC0B84-79A1-3A39-1E14-955CBCFB29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811547"/>
            <a:ext cx="8489374" cy="4942544"/>
          </a:xfrm>
        </p:spPr>
        <p:txBody>
          <a:bodyPr>
            <a:normAutofit fontScale="92500" lnSpcReduction="10000"/>
          </a:bodyPr>
          <a:lstStyle/>
          <a:p>
            <a:r>
              <a:rPr lang="en-GR" dirty="0">
                <a:solidFill>
                  <a:srgbClr val="C00000"/>
                </a:solidFill>
              </a:rPr>
              <a:t>Confusing hierarchy: ACM ←→ SIG ←→ chapter</a:t>
            </a:r>
          </a:p>
          <a:p>
            <a:r>
              <a:rPr lang="en-GR" dirty="0">
                <a:solidFill>
                  <a:srgbClr val="C00000"/>
                </a:solidFill>
              </a:rPr>
              <a:t>Declining membership: Benefits marketing</a:t>
            </a:r>
          </a:p>
          <a:p>
            <a:pPr lvl="1"/>
            <a:r>
              <a:rPr lang="en-GR" dirty="0">
                <a:solidFill>
                  <a:srgbClr val="C00000"/>
                </a:solidFill>
              </a:rPr>
              <a:t>Career support: networking, certification, …</a:t>
            </a:r>
          </a:p>
          <a:p>
            <a:pPr lvl="1"/>
            <a:r>
              <a:rPr lang="en-GR" dirty="0">
                <a:solidFill>
                  <a:srgbClr val="C00000"/>
                </a:solidFill>
              </a:rPr>
              <a:t>Recommendations</a:t>
            </a:r>
          </a:p>
          <a:p>
            <a:pPr lvl="1"/>
            <a:r>
              <a:rPr lang="en-GR" dirty="0">
                <a:solidFill>
                  <a:srgbClr val="C00000"/>
                </a:solidFill>
              </a:rPr>
              <a:t>Multilingual membership app form</a:t>
            </a:r>
          </a:p>
          <a:p>
            <a:pPr lvl="1"/>
            <a:r>
              <a:rPr lang="en-GR" dirty="0">
                <a:solidFill>
                  <a:srgbClr val="C00000"/>
                </a:solidFill>
              </a:rPr>
              <a:t>…</a:t>
            </a:r>
          </a:p>
          <a:p>
            <a:r>
              <a:rPr lang="en-GB" dirty="0">
                <a:solidFill>
                  <a:srgbClr val="C00000"/>
                </a:solidFill>
              </a:rPr>
              <a:t>M</a:t>
            </a:r>
            <a:r>
              <a:rPr lang="en-GR" dirty="0">
                <a:solidFill>
                  <a:srgbClr val="C00000"/>
                </a:solidFill>
              </a:rPr>
              <a:t>embers vs. customers</a:t>
            </a:r>
          </a:p>
          <a:p>
            <a:r>
              <a:rPr lang="en-GR" dirty="0">
                <a:solidFill>
                  <a:srgbClr val="C00000"/>
                </a:solidFill>
              </a:rPr>
              <a:t>Volunteer burnout: Benefits marketing</a:t>
            </a:r>
          </a:p>
          <a:p>
            <a:pPr lvl="1"/>
            <a:r>
              <a:rPr lang="en-GR" dirty="0">
                <a:solidFill>
                  <a:srgbClr val="C00000"/>
                </a:solidFill>
              </a:rPr>
              <a:t>Complementary registration for volunteers</a:t>
            </a:r>
          </a:p>
          <a:p>
            <a:pPr lvl="1"/>
            <a:r>
              <a:rPr lang="en-GR" dirty="0">
                <a:solidFill>
                  <a:srgbClr val="C00000"/>
                </a:solidFill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035229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8DC212-73C3-D941-9F19-F7C5AE38B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R" dirty="0"/>
              <a:t>Outline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E6B1F09C-2EF7-3F43-91F3-7F8360BAA3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15911"/>
            <a:ext cx="8229600" cy="4410252"/>
          </a:xfrm>
        </p:spPr>
        <p:txBody>
          <a:bodyPr>
            <a:normAutofit/>
          </a:bodyPr>
          <a:lstStyle/>
          <a:p>
            <a:r>
              <a:rPr lang="en-GB" dirty="0"/>
              <a:t>ACM Conference Tour</a:t>
            </a:r>
          </a:p>
          <a:p>
            <a:r>
              <a:rPr lang="en-GB" dirty="0"/>
              <a:t>Common Conference/SIG Issues</a:t>
            </a:r>
          </a:p>
          <a:p>
            <a:r>
              <a:rPr lang="en-GB" dirty="0"/>
              <a:t>ACM 4.0 Status</a:t>
            </a:r>
            <a:endParaRPr lang="el-GR" dirty="0"/>
          </a:p>
          <a:p>
            <a:r>
              <a:rPr lang="en-US" dirty="0"/>
              <a:t>ACM Highlights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7443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7D97A3-6D72-59EF-AD20-8948C1A77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R" dirty="0"/>
              <a:t>SIGs: ACM Hierarchy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AC0B84-79A1-3A39-1E14-955CBCFB29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811547"/>
            <a:ext cx="8375073" cy="4314616"/>
          </a:xfrm>
        </p:spPr>
        <p:txBody>
          <a:bodyPr>
            <a:normAutofit/>
          </a:bodyPr>
          <a:lstStyle/>
          <a:p>
            <a:r>
              <a:rPr lang="en-GR" dirty="0"/>
              <a:t>Hierarchy: ACM → SIG → chapter</a:t>
            </a:r>
          </a:p>
          <a:p>
            <a:r>
              <a:rPr lang="en-US" dirty="0"/>
              <a:t>Info flow between SIGs and SIG-chapters</a:t>
            </a:r>
          </a:p>
          <a:p>
            <a:pPr lvl="1"/>
            <a:r>
              <a:rPr lang="en-US" dirty="0"/>
              <a:t>E.g., events organized</a:t>
            </a:r>
          </a:p>
          <a:p>
            <a:r>
              <a:rPr lang="en-US" dirty="0">
                <a:solidFill>
                  <a:srgbClr val="C00000"/>
                </a:solidFill>
              </a:rPr>
              <a:t>Info flow between ACM and SIGs</a:t>
            </a:r>
          </a:p>
          <a:p>
            <a:pPr lvl="1"/>
            <a:r>
              <a:rPr lang="en-GR" dirty="0"/>
              <a:t>E.g., SIG DEI committees vs. ACM DEI Council</a:t>
            </a:r>
          </a:p>
        </p:txBody>
      </p:sp>
    </p:spTree>
    <p:extLst>
      <p:ext uri="{BB962C8B-B14F-4D97-AF65-F5344CB8AC3E}">
        <p14:creationId xmlns:p14="http://schemas.microsoft.com/office/powerpoint/2010/main" val="30920157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2AF9C1-A034-EB49-8184-B2A82331E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660" y="1687041"/>
            <a:ext cx="8016679" cy="799305"/>
          </a:xfrm>
          <a:solidFill>
            <a:schemeClr val="accent5">
              <a:lumMod val="75000"/>
            </a:schemeClr>
          </a:solidFill>
        </p:spPr>
        <p:txBody>
          <a:bodyPr lIns="90000">
            <a:normAutofit/>
          </a:bodyPr>
          <a:lstStyle/>
          <a:p>
            <a:pPr algn="ctr"/>
            <a:r>
              <a:rPr lang="en-US" dirty="0" err="1"/>
              <a:t>Acm</a:t>
            </a:r>
            <a:r>
              <a:rPr lang="en-US" dirty="0"/>
              <a:t> 4.0 status</a:t>
            </a:r>
            <a:endParaRPr lang="en-GR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EA2FE3-8FD9-B957-9C24-33B998DD92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anchor="t">
            <a:normAutofit/>
          </a:bodyPr>
          <a:lstStyle/>
          <a:p>
            <a:pPr algn="ctr"/>
            <a:r>
              <a:rPr lang="en-GR" sz="3200" dirty="0"/>
              <a:t>10 Presidential Task Forces</a:t>
            </a:r>
          </a:p>
        </p:txBody>
      </p:sp>
    </p:spTree>
    <p:extLst>
      <p:ext uri="{BB962C8B-B14F-4D97-AF65-F5344CB8AC3E}">
        <p14:creationId xmlns:p14="http://schemas.microsoft.com/office/powerpoint/2010/main" val="5959115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BFD39B0-118B-C178-5EEC-FD8D81648E27}"/>
              </a:ext>
            </a:extLst>
          </p:cNvPr>
          <p:cNvSpPr/>
          <p:nvPr/>
        </p:nvSpPr>
        <p:spPr>
          <a:xfrm>
            <a:off x="7347858" y="4329644"/>
            <a:ext cx="1796143" cy="14450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R" sz="140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419B57FE-8F27-A149-8C1E-93895A41A6F7}"/>
              </a:ext>
            </a:extLst>
          </p:cNvPr>
          <p:cNvSpPr/>
          <p:nvPr/>
        </p:nvSpPr>
        <p:spPr>
          <a:xfrm>
            <a:off x="4338376" y="2433829"/>
            <a:ext cx="3512593" cy="3090487"/>
          </a:xfrm>
          <a:prstGeom prst="ellipse">
            <a:avLst/>
          </a:prstGeom>
          <a:noFill/>
          <a:ln w="203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R" sz="1400">
              <a:noFill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0E184F2D-4988-FA49-AAC3-146CC35FDDD7}"/>
              </a:ext>
            </a:extLst>
          </p:cNvPr>
          <p:cNvSpPr/>
          <p:nvPr/>
        </p:nvSpPr>
        <p:spPr>
          <a:xfrm>
            <a:off x="5263218" y="3049147"/>
            <a:ext cx="1629279" cy="1798126"/>
          </a:xfrm>
          <a:custGeom>
            <a:avLst/>
            <a:gdLst>
              <a:gd name="connsiteX0" fmla="*/ 0 w 2012778"/>
              <a:gd name="connsiteY0" fmla="*/ 1006389 h 2012778"/>
              <a:gd name="connsiteX1" fmla="*/ 1006389 w 2012778"/>
              <a:gd name="connsiteY1" fmla="*/ 0 h 2012778"/>
              <a:gd name="connsiteX2" fmla="*/ 2012778 w 2012778"/>
              <a:gd name="connsiteY2" fmla="*/ 1006389 h 2012778"/>
              <a:gd name="connsiteX3" fmla="*/ 1006389 w 2012778"/>
              <a:gd name="connsiteY3" fmla="*/ 2012778 h 2012778"/>
              <a:gd name="connsiteX4" fmla="*/ 0 w 2012778"/>
              <a:gd name="connsiteY4" fmla="*/ 1006389 h 20127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12778" h="2012778">
                <a:moveTo>
                  <a:pt x="0" y="1006389"/>
                </a:moveTo>
                <a:cubicBezTo>
                  <a:pt x="0" y="450576"/>
                  <a:pt x="450576" y="0"/>
                  <a:pt x="1006389" y="0"/>
                </a:cubicBezTo>
                <a:cubicBezTo>
                  <a:pt x="1562202" y="0"/>
                  <a:pt x="2012778" y="450576"/>
                  <a:pt x="2012778" y="1006389"/>
                </a:cubicBezTo>
                <a:cubicBezTo>
                  <a:pt x="2012778" y="1562202"/>
                  <a:pt x="1562202" y="2012778"/>
                  <a:pt x="1006389" y="2012778"/>
                </a:cubicBezTo>
                <a:cubicBezTo>
                  <a:pt x="450576" y="2012778"/>
                  <a:pt x="0" y="1562202"/>
                  <a:pt x="0" y="1006389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  <a:scene3d>
            <a:camera prst="perspectiveRelaxedModerately" zoom="92000"/>
            <a:lightRig rig="balanced" dir="t">
              <a:rot lat="0" lon="0" rev="12700000"/>
            </a:lightRig>
          </a:scene3d>
          <a:sp3d prstMaterial="plastic">
            <a:bevelT w="50800" h="50800"/>
            <a:bevelB w="50800" h="50800"/>
          </a:sp3d>
        </p:spPr>
        <p:style>
          <a:lnRef idx="0">
            <a:schemeClr val="accent6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2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41076" tIns="241076" rIns="241076" bIns="241076" numCol="1" spcCol="1270" anchor="ctr" anchorCtr="0">
            <a:noAutofit/>
          </a:bodyPr>
          <a:lstStyle/>
          <a:p>
            <a:pPr algn="ctr" defTabSz="70008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 b="1" dirty="0">
                <a:solidFill>
                  <a:srgbClr val="FF0000"/>
                </a:solidFill>
              </a:rPr>
              <a:t>Strategy</a:t>
            </a:r>
            <a:endParaRPr lang="el-GR" sz="2400" b="1" dirty="0">
              <a:solidFill>
                <a:srgbClr val="FF0000"/>
              </a:solidFill>
            </a:endParaRP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28765618-C42B-C24E-9EE7-F30434BD1600}"/>
              </a:ext>
            </a:extLst>
          </p:cNvPr>
          <p:cNvSpPr/>
          <p:nvPr/>
        </p:nvSpPr>
        <p:spPr>
          <a:xfrm>
            <a:off x="5298841" y="1853765"/>
            <a:ext cx="1574448" cy="1056708"/>
          </a:xfrm>
          <a:custGeom>
            <a:avLst/>
            <a:gdLst>
              <a:gd name="connsiteX0" fmla="*/ 0 w 1408944"/>
              <a:gd name="connsiteY0" fmla="*/ 704472 h 1408944"/>
              <a:gd name="connsiteX1" fmla="*/ 704472 w 1408944"/>
              <a:gd name="connsiteY1" fmla="*/ 0 h 1408944"/>
              <a:gd name="connsiteX2" fmla="*/ 1408944 w 1408944"/>
              <a:gd name="connsiteY2" fmla="*/ 704472 h 1408944"/>
              <a:gd name="connsiteX3" fmla="*/ 704472 w 1408944"/>
              <a:gd name="connsiteY3" fmla="*/ 1408944 h 1408944"/>
              <a:gd name="connsiteX4" fmla="*/ 0 w 1408944"/>
              <a:gd name="connsiteY4" fmla="*/ 704472 h 1408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08944" h="1408944">
                <a:moveTo>
                  <a:pt x="0" y="704472"/>
                </a:moveTo>
                <a:cubicBezTo>
                  <a:pt x="0" y="315403"/>
                  <a:pt x="315403" y="0"/>
                  <a:pt x="704472" y="0"/>
                </a:cubicBezTo>
                <a:cubicBezTo>
                  <a:pt x="1093541" y="0"/>
                  <a:pt x="1408944" y="315403"/>
                  <a:pt x="1408944" y="704472"/>
                </a:cubicBezTo>
                <a:cubicBezTo>
                  <a:pt x="1408944" y="1093541"/>
                  <a:pt x="1093541" y="1408944"/>
                  <a:pt x="704472" y="1408944"/>
                </a:cubicBezTo>
                <a:cubicBezTo>
                  <a:pt x="315403" y="1408944"/>
                  <a:pt x="0" y="1093541"/>
                  <a:pt x="0" y="704472"/>
                </a:cubicBezTo>
                <a:close/>
              </a:path>
            </a:pathLst>
          </a:custGeom>
          <a:solidFill>
            <a:srgbClr val="000099"/>
          </a:solidFill>
          <a:ln>
            <a:solidFill>
              <a:srgbClr val="000099"/>
            </a:solidFill>
          </a:ln>
          <a:scene3d>
            <a:camera prst="perspectiveRelaxedModerately" zoom="92000"/>
            <a:lightRig rig="balanced" dir="t">
              <a:rot lat="0" lon="0" rev="12700000"/>
            </a:lightRig>
          </a:scene3d>
          <a:sp3d prstMaterial="plastic">
            <a:bevelT w="50800" h="50800"/>
            <a:bevelB w="50800" h="50800"/>
          </a:sp3d>
        </p:spPr>
        <p:style>
          <a:lnRef idx="0">
            <a:scrgbClr r="0" g="0" b="0"/>
          </a:lnRef>
          <a:fillRef idx="1">
            <a:scrgbClr r="0" g="0" b="0"/>
          </a:fillRef>
          <a:effectRef idx="2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71896" tIns="171896" rIns="171896" bIns="171896" numCol="1" spcCol="1270" anchor="ctr" anchorCtr="0">
            <a:noAutofit/>
          </a:bodyPr>
          <a:lstStyle/>
          <a:p>
            <a:pPr algn="ctr" defTabSz="60007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b="1" dirty="0">
                <a:solidFill>
                  <a:schemeClr val="bg1"/>
                </a:solidFill>
              </a:rPr>
              <a:t>Products/</a:t>
            </a:r>
          </a:p>
          <a:p>
            <a:pPr algn="ctr" defTabSz="60007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b="1" dirty="0">
                <a:solidFill>
                  <a:schemeClr val="bg1"/>
                </a:solidFill>
              </a:rPr>
              <a:t>Services</a:t>
            </a:r>
            <a:endParaRPr lang="el-GR" sz="1100" b="1" dirty="0">
              <a:solidFill>
                <a:schemeClr val="bg1"/>
              </a:solidFill>
            </a:endParaRP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56F4B028-F2DF-CC41-9903-5AF383AB6968}"/>
              </a:ext>
            </a:extLst>
          </p:cNvPr>
          <p:cNvSpPr/>
          <p:nvPr/>
        </p:nvSpPr>
        <p:spPr>
          <a:xfrm>
            <a:off x="7293502" y="3419855"/>
            <a:ext cx="1362614" cy="1056708"/>
          </a:xfrm>
          <a:custGeom>
            <a:avLst/>
            <a:gdLst>
              <a:gd name="connsiteX0" fmla="*/ 0 w 1408944"/>
              <a:gd name="connsiteY0" fmla="*/ 704472 h 1408944"/>
              <a:gd name="connsiteX1" fmla="*/ 704472 w 1408944"/>
              <a:gd name="connsiteY1" fmla="*/ 0 h 1408944"/>
              <a:gd name="connsiteX2" fmla="*/ 1408944 w 1408944"/>
              <a:gd name="connsiteY2" fmla="*/ 704472 h 1408944"/>
              <a:gd name="connsiteX3" fmla="*/ 704472 w 1408944"/>
              <a:gd name="connsiteY3" fmla="*/ 1408944 h 1408944"/>
              <a:gd name="connsiteX4" fmla="*/ 0 w 1408944"/>
              <a:gd name="connsiteY4" fmla="*/ 704472 h 1408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08944" h="1408944">
                <a:moveTo>
                  <a:pt x="0" y="704472"/>
                </a:moveTo>
                <a:cubicBezTo>
                  <a:pt x="0" y="315403"/>
                  <a:pt x="315403" y="0"/>
                  <a:pt x="704472" y="0"/>
                </a:cubicBezTo>
                <a:cubicBezTo>
                  <a:pt x="1093541" y="0"/>
                  <a:pt x="1408944" y="315403"/>
                  <a:pt x="1408944" y="704472"/>
                </a:cubicBezTo>
                <a:cubicBezTo>
                  <a:pt x="1408944" y="1093541"/>
                  <a:pt x="1093541" y="1408944"/>
                  <a:pt x="704472" y="1408944"/>
                </a:cubicBezTo>
                <a:cubicBezTo>
                  <a:pt x="315403" y="1408944"/>
                  <a:pt x="0" y="1093541"/>
                  <a:pt x="0" y="704472"/>
                </a:cubicBezTo>
                <a:close/>
              </a:path>
            </a:pathLst>
          </a:custGeom>
          <a:solidFill>
            <a:srgbClr val="000099"/>
          </a:solidFill>
          <a:ln>
            <a:solidFill>
              <a:srgbClr val="000099"/>
            </a:solidFill>
          </a:ln>
          <a:scene3d>
            <a:camera prst="perspectiveRelaxedModerately" zoom="92000"/>
            <a:lightRig rig="balanced" dir="t">
              <a:rot lat="0" lon="0" rev="12700000"/>
            </a:lightRig>
          </a:scene3d>
          <a:sp3d prstMaterial="plastic">
            <a:bevelT w="50800" h="50800"/>
            <a:bevelB w="50800" h="50800"/>
          </a:sp3d>
        </p:spPr>
        <p:style>
          <a:lnRef idx="0">
            <a:scrgbClr r="0" g="0" b="0"/>
          </a:lnRef>
          <a:fillRef idx="1">
            <a:scrgbClr r="0" g="0" b="0"/>
          </a:fillRef>
          <a:effectRef idx="2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71896" tIns="171896" rIns="171896" bIns="171896" numCol="1" spcCol="1270" anchor="ctr" anchorCtr="0">
            <a:noAutofit/>
          </a:bodyPr>
          <a:lstStyle/>
          <a:p>
            <a:pPr algn="ctr" defTabSz="60007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b="1" dirty="0">
                <a:solidFill>
                  <a:schemeClr val="bg1"/>
                </a:solidFill>
              </a:rPr>
              <a:t>People</a:t>
            </a:r>
            <a:endParaRPr lang="el-GR" sz="1100" b="1" dirty="0">
              <a:solidFill>
                <a:schemeClr val="bg1"/>
              </a:solidFill>
            </a:endParaRPr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C515807D-8F7D-464F-B7F7-280C45383847}"/>
              </a:ext>
            </a:extLst>
          </p:cNvPr>
          <p:cNvSpPr/>
          <p:nvPr/>
        </p:nvSpPr>
        <p:spPr>
          <a:xfrm>
            <a:off x="4357866" y="4740841"/>
            <a:ext cx="1326283" cy="1056708"/>
          </a:xfrm>
          <a:custGeom>
            <a:avLst/>
            <a:gdLst>
              <a:gd name="connsiteX0" fmla="*/ 0 w 1408944"/>
              <a:gd name="connsiteY0" fmla="*/ 704472 h 1408944"/>
              <a:gd name="connsiteX1" fmla="*/ 704472 w 1408944"/>
              <a:gd name="connsiteY1" fmla="*/ 0 h 1408944"/>
              <a:gd name="connsiteX2" fmla="*/ 1408944 w 1408944"/>
              <a:gd name="connsiteY2" fmla="*/ 704472 h 1408944"/>
              <a:gd name="connsiteX3" fmla="*/ 704472 w 1408944"/>
              <a:gd name="connsiteY3" fmla="*/ 1408944 h 1408944"/>
              <a:gd name="connsiteX4" fmla="*/ 0 w 1408944"/>
              <a:gd name="connsiteY4" fmla="*/ 704472 h 1408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08944" h="1408944">
                <a:moveTo>
                  <a:pt x="0" y="704472"/>
                </a:moveTo>
                <a:cubicBezTo>
                  <a:pt x="0" y="315403"/>
                  <a:pt x="315403" y="0"/>
                  <a:pt x="704472" y="0"/>
                </a:cubicBezTo>
                <a:cubicBezTo>
                  <a:pt x="1093541" y="0"/>
                  <a:pt x="1408944" y="315403"/>
                  <a:pt x="1408944" y="704472"/>
                </a:cubicBezTo>
                <a:cubicBezTo>
                  <a:pt x="1408944" y="1093541"/>
                  <a:pt x="1093541" y="1408944"/>
                  <a:pt x="704472" y="1408944"/>
                </a:cubicBezTo>
                <a:cubicBezTo>
                  <a:pt x="315403" y="1408944"/>
                  <a:pt x="0" y="1093541"/>
                  <a:pt x="0" y="704472"/>
                </a:cubicBezTo>
                <a:close/>
              </a:path>
            </a:pathLst>
          </a:custGeom>
          <a:solidFill>
            <a:srgbClr val="000099"/>
          </a:solidFill>
          <a:ln>
            <a:solidFill>
              <a:srgbClr val="000099"/>
            </a:solidFill>
          </a:ln>
          <a:scene3d>
            <a:camera prst="perspectiveRelaxedModerately" zoom="92000"/>
            <a:lightRig rig="balanced" dir="t">
              <a:rot lat="0" lon="0" rev="12700000"/>
            </a:lightRig>
          </a:scene3d>
          <a:sp3d prstMaterial="plastic">
            <a:bevelT w="50800" h="50800"/>
            <a:bevelB w="50800" h="50800"/>
          </a:sp3d>
        </p:spPr>
        <p:style>
          <a:lnRef idx="0">
            <a:scrgbClr r="0" g="0" b="0"/>
          </a:lnRef>
          <a:fillRef idx="1">
            <a:scrgbClr r="0" g="0" b="0"/>
          </a:fillRef>
          <a:effectRef idx="2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71896" tIns="171896" rIns="171896" bIns="171896" numCol="1" spcCol="1270" anchor="ctr" anchorCtr="0">
            <a:noAutofit/>
          </a:bodyPr>
          <a:lstStyle/>
          <a:p>
            <a:pPr algn="ctr" defTabSz="60007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b="1" dirty="0">
                <a:solidFill>
                  <a:schemeClr val="bg1"/>
                </a:solidFill>
              </a:rPr>
              <a:t>Processes</a:t>
            </a:r>
            <a:endParaRPr lang="el-GR" sz="1100" b="1" dirty="0">
              <a:solidFill>
                <a:schemeClr val="bg1"/>
              </a:solidFill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10254152-D61F-9542-BCA4-6A3552AA3176}"/>
              </a:ext>
            </a:extLst>
          </p:cNvPr>
          <p:cNvSpPr/>
          <p:nvPr/>
        </p:nvSpPr>
        <p:spPr>
          <a:xfrm>
            <a:off x="3550980" y="3419344"/>
            <a:ext cx="1292028" cy="1057730"/>
          </a:xfrm>
          <a:custGeom>
            <a:avLst/>
            <a:gdLst>
              <a:gd name="connsiteX0" fmla="*/ 0 w 1408944"/>
              <a:gd name="connsiteY0" fmla="*/ 704472 h 1408944"/>
              <a:gd name="connsiteX1" fmla="*/ 704472 w 1408944"/>
              <a:gd name="connsiteY1" fmla="*/ 0 h 1408944"/>
              <a:gd name="connsiteX2" fmla="*/ 1408944 w 1408944"/>
              <a:gd name="connsiteY2" fmla="*/ 704472 h 1408944"/>
              <a:gd name="connsiteX3" fmla="*/ 704472 w 1408944"/>
              <a:gd name="connsiteY3" fmla="*/ 1408944 h 1408944"/>
              <a:gd name="connsiteX4" fmla="*/ 0 w 1408944"/>
              <a:gd name="connsiteY4" fmla="*/ 704472 h 1408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08944" h="1408944">
                <a:moveTo>
                  <a:pt x="0" y="704472"/>
                </a:moveTo>
                <a:cubicBezTo>
                  <a:pt x="0" y="315403"/>
                  <a:pt x="315403" y="0"/>
                  <a:pt x="704472" y="0"/>
                </a:cubicBezTo>
                <a:cubicBezTo>
                  <a:pt x="1093541" y="0"/>
                  <a:pt x="1408944" y="315403"/>
                  <a:pt x="1408944" y="704472"/>
                </a:cubicBezTo>
                <a:cubicBezTo>
                  <a:pt x="1408944" y="1093541"/>
                  <a:pt x="1093541" y="1408944"/>
                  <a:pt x="704472" y="1408944"/>
                </a:cubicBezTo>
                <a:cubicBezTo>
                  <a:pt x="315403" y="1408944"/>
                  <a:pt x="0" y="1093541"/>
                  <a:pt x="0" y="704472"/>
                </a:cubicBezTo>
                <a:close/>
              </a:path>
            </a:pathLst>
          </a:custGeom>
          <a:solidFill>
            <a:srgbClr val="000099"/>
          </a:solidFill>
          <a:ln>
            <a:solidFill>
              <a:srgbClr val="000099"/>
            </a:solidFill>
          </a:ln>
          <a:scene3d>
            <a:camera prst="perspectiveRelaxedModerately" zoom="92000"/>
            <a:lightRig rig="balanced" dir="t">
              <a:rot lat="0" lon="0" rev="12700000"/>
            </a:lightRig>
          </a:scene3d>
          <a:sp3d prstMaterial="plastic">
            <a:bevelT w="50800" h="50800"/>
            <a:bevelB w="50800" h="50800"/>
          </a:sp3d>
        </p:spPr>
        <p:style>
          <a:lnRef idx="0">
            <a:scrgbClr r="0" g="0" b="0"/>
          </a:lnRef>
          <a:fillRef idx="1">
            <a:scrgbClr r="0" g="0" b="0"/>
          </a:fillRef>
          <a:effectRef idx="2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71896" tIns="171896" rIns="171896" bIns="171896" numCol="1" spcCol="1270" anchor="ctr" anchorCtr="0">
            <a:noAutofit/>
          </a:bodyPr>
          <a:lstStyle/>
          <a:p>
            <a:pPr algn="ctr" defTabSz="60007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b="1" dirty="0">
                <a:solidFill>
                  <a:schemeClr val="bg1"/>
                </a:solidFill>
              </a:rPr>
              <a:t>Finances</a:t>
            </a:r>
            <a:endParaRPr lang="el-GR" sz="1100" b="1" dirty="0">
              <a:solidFill>
                <a:schemeClr val="bg1"/>
              </a:solidFill>
            </a:endParaRPr>
          </a:p>
        </p:txBody>
      </p:sp>
      <p:grpSp>
        <p:nvGrpSpPr>
          <p:cNvPr id="13" name="Diagram group">
            <a:extLst>
              <a:ext uri="{FF2B5EF4-FFF2-40B4-BE49-F238E27FC236}">
                <a16:creationId xmlns:a16="http://schemas.microsoft.com/office/drawing/2014/main" id="{DF783F0A-F11E-2E4E-9BFB-B171696843CA}"/>
              </a:ext>
            </a:extLst>
          </p:cNvPr>
          <p:cNvGrpSpPr/>
          <p:nvPr/>
        </p:nvGrpSpPr>
        <p:grpSpPr>
          <a:xfrm>
            <a:off x="4850800" y="3730025"/>
            <a:ext cx="432048" cy="436368"/>
            <a:chOff x="3410204" y="605151"/>
            <a:chExt cx="3192363" cy="3192363"/>
          </a:xfrm>
          <a:solidFill>
            <a:schemeClr val="bg1">
              <a:lumMod val="85000"/>
            </a:schemeClr>
          </a:solidFill>
          <a:scene3d>
            <a:camera prst="perspectiveRelaxedModerately" zoom="92000"/>
            <a:lightRig rig="balanced" dir="t">
              <a:rot lat="0" lon="0" rev="12700000"/>
            </a:lightRig>
          </a:scene3d>
        </p:grpSpPr>
        <p:grpSp>
          <p:nvGrpSpPr>
            <p:cNvPr id="14" name="Group 11">
              <a:extLst>
                <a:ext uri="{FF2B5EF4-FFF2-40B4-BE49-F238E27FC236}">
                  <a16:creationId xmlns:a16="http://schemas.microsoft.com/office/drawing/2014/main" id="{8BA53F42-3208-674B-A5EF-50EF53E93045}"/>
                </a:ext>
              </a:extLst>
            </p:cNvPr>
            <p:cNvGrpSpPr/>
            <p:nvPr/>
          </p:nvGrpSpPr>
          <p:grpSpPr>
            <a:xfrm>
              <a:off x="3410204" y="605151"/>
              <a:ext cx="3192363" cy="3192363"/>
              <a:chOff x="3410204" y="605151"/>
              <a:chExt cx="3192363" cy="3192363"/>
            </a:xfrm>
            <a:grpFill/>
          </p:grpSpPr>
          <p:sp>
            <p:nvSpPr>
              <p:cNvPr id="15" name="Down Arrow 14">
                <a:extLst>
                  <a:ext uri="{FF2B5EF4-FFF2-40B4-BE49-F238E27FC236}">
                    <a16:creationId xmlns:a16="http://schemas.microsoft.com/office/drawing/2014/main" id="{181E99B4-8F47-B24A-8BF3-319D1A598F95}"/>
                  </a:ext>
                </a:extLst>
              </p:cNvPr>
              <p:cNvSpPr/>
              <p:nvPr/>
            </p:nvSpPr>
            <p:spPr>
              <a:xfrm rot="5400000">
                <a:off x="3410204" y="605151"/>
                <a:ext cx="3192363" cy="3192363"/>
              </a:xfrm>
              <a:prstGeom prst="downArrow">
                <a:avLst>
                  <a:gd name="adj1" fmla="val 50000"/>
                  <a:gd name="adj2" fmla="val 35000"/>
                </a:avLst>
              </a:prstGeom>
              <a:grpFill/>
              <a:sp3d prstMaterial="plastic">
                <a:bevelT w="50800" h="50800"/>
                <a:bevelB w="50800" h="50800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4">
                  <a:shade val="80000"/>
                  <a:hueOff val="0"/>
                  <a:satOff val="0"/>
                  <a:lumOff val="58383"/>
                  <a:alphaOff val="0"/>
                </a:schemeClr>
              </a:fillRef>
              <a:effectRef idx="2">
                <a:schemeClr val="accent4">
                  <a:shade val="80000"/>
                  <a:hueOff val="0"/>
                  <a:satOff val="0"/>
                  <a:lumOff val="58383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GR" sz="1400"/>
              </a:p>
            </p:txBody>
          </p:sp>
          <p:sp>
            <p:nvSpPr>
              <p:cNvPr id="16" name="Down Arrow 4">
                <a:extLst>
                  <a:ext uri="{FF2B5EF4-FFF2-40B4-BE49-F238E27FC236}">
                    <a16:creationId xmlns:a16="http://schemas.microsoft.com/office/drawing/2014/main" id="{B85C235F-CDD5-8643-AB5E-5797C5E1DC07}"/>
                  </a:ext>
                </a:extLst>
              </p:cNvPr>
              <p:cNvSpPr/>
              <p:nvPr/>
            </p:nvSpPr>
            <p:spPr>
              <a:xfrm>
                <a:off x="3968868" y="1403242"/>
                <a:ext cx="2633699" cy="1596181"/>
              </a:xfrm>
              <a:prstGeom prst="rect">
                <a:avLst/>
              </a:prstGeom>
              <a:grpFill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lIns="298704" tIns="298704" rIns="298704" bIns="298704" spcCol="1270" anchor="ctr"/>
              <a:lstStyle/>
              <a:p>
                <a:pPr algn="ctr" defTabSz="1866900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endParaRPr lang="el-GR" sz="1400"/>
              </a:p>
            </p:txBody>
          </p:sp>
        </p:grpSp>
      </p:grpSp>
      <p:grpSp>
        <p:nvGrpSpPr>
          <p:cNvPr id="17" name="Diagram group">
            <a:extLst>
              <a:ext uri="{FF2B5EF4-FFF2-40B4-BE49-F238E27FC236}">
                <a16:creationId xmlns:a16="http://schemas.microsoft.com/office/drawing/2014/main" id="{DF359AF1-5B00-DA47-8C79-2C1A35C476D7}"/>
              </a:ext>
            </a:extLst>
          </p:cNvPr>
          <p:cNvGrpSpPr/>
          <p:nvPr/>
        </p:nvGrpSpPr>
        <p:grpSpPr>
          <a:xfrm rot="10800000">
            <a:off x="6873290" y="3705184"/>
            <a:ext cx="432047" cy="486052"/>
            <a:chOff x="3410204" y="605151"/>
            <a:chExt cx="3192363" cy="3192363"/>
          </a:xfrm>
          <a:solidFill>
            <a:schemeClr val="bg1">
              <a:lumMod val="85000"/>
            </a:schemeClr>
          </a:solidFill>
          <a:scene3d>
            <a:camera prst="perspectiveRelaxedModerately" zoom="92000"/>
            <a:lightRig rig="balanced" dir="t">
              <a:rot lat="0" lon="0" rev="12700000"/>
            </a:lightRig>
          </a:scene3d>
        </p:grpSpPr>
        <p:grpSp>
          <p:nvGrpSpPr>
            <p:cNvPr id="18" name="Group 11">
              <a:extLst>
                <a:ext uri="{FF2B5EF4-FFF2-40B4-BE49-F238E27FC236}">
                  <a16:creationId xmlns:a16="http://schemas.microsoft.com/office/drawing/2014/main" id="{9CE32A1B-18A6-B941-8B9D-50AF4B78B6BE}"/>
                </a:ext>
              </a:extLst>
            </p:cNvPr>
            <p:cNvGrpSpPr/>
            <p:nvPr/>
          </p:nvGrpSpPr>
          <p:grpSpPr>
            <a:xfrm>
              <a:off x="3410204" y="605151"/>
              <a:ext cx="3192363" cy="3192363"/>
              <a:chOff x="3410204" y="605151"/>
              <a:chExt cx="3192363" cy="3192363"/>
            </a:xfrm>
            <a:grpFill/>
          </p:grpSpPr>
          <p:sp>
            <p:nvSpPr>
              <p:cNvPr id="19" name="Down Arrow 18">
                <a:extLst>
                  <a:ext uri="{FF2B5EF4-FFF2-40B4-BE49-F238E27FC236}">
                    <a16:creationId xmlns:a16="http://schemas.microsoft.com/office/drawing/2014/main" id="{D8D4D1F0-6DDD-F545-A3E6-58A5AD5349B3}"/>
                  </a:ext>
                </a:extLst>
              </p:cNvPr>
              <p:cNvSpPr/>
              <p:nvPr/>
            </p:nvSpPr>
            <p:spPr>
              <a:xfrm rot="5400000">
                <a:off x="3410204" y="605151"/>
                <a:ext cx="3192363" cy="3192363"/>
              </a:xfrm>
              <a:prstGeom prst="downArrow">
                <a:avLst>
                  <a:gd name="adj1" fmla="val 50000"/>
                  <a:gd name="adj2" fmla="val 35000"/>
                </a:avLst>
              </a:prstGeom>
              <a:grpFill/>
              <a:sp3d prstMaterial="plastic">
                <a:bevelT w="50800" h="50800"/>
                <a:bevelB w="50800" h="50800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4">
                  <a:shade val="80000"/>
                  <a:hueOff val="0"/>
                  <a:satOff val="0"/>
                  <a:lumOff val="58383"/>
                  <a:alphaOff val="0"/>
                </a:schemeClr>
              </a:fillRef>
              <a:effectRef idx="2">
                <a:schemeClr val="accent4">
                  <a:shade val="80000"/>
                  <a:hueOff val="0"/>
                  <a:satOff val="0"/>
                  <a:lumOff val="58383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GR" sz="1400"/>
              </a:p>
            </p:txBody>
          </p:sp>
          <p:sp>
            <p:nvSpPr>
              <p:cNvPr id="20" name="Down Arrow 4">
                <a:extLst>
                  <a:ext uri="{FF2B5EF4-FFF2-40B4-BE49-F238E27FC236}">
                    <a16:creationId xmlns:a16="http://schemas.microsoft.com/office/drawing/2014/main" id="{2575C61A-8447-BD47-A41D-768343ACEEAB}"/>
                  </a:ext>
                </a:extLst>
              </p:cNvPr>
              <p:cNvSpPr/>
              <p:nvPr/>
            </p:nvSpPr>
            <p:spPr>
              <a:xfrm>
                <a:off x="3968868" y="1403242"/>
                <a:ext cx="2633699" cy="1596181"/>
              </a:xfrm>
              <a:prstGeom prst="rect">
                <a:avLst/>
              </a:prstGeom>
              <a:grpFill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lIns="298704" tIns="298704" rIns="298704" bIns="298704" spcCol="1270" anchor="ctr"/>
              <a:lstStyle/>
              <a:p>
                <a:pPr algn="ctr" defTabSz="1866900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endParaRPr lang="el-GR" sz="1400"/>
              </a:p>
            </p:txBody>
          </p:sp>
        </p:grpSp>
      </p:grpSp>
      <p:grpSp>
        <p:nvGrpSpPr>
          <p:cNvPr id="21" name="Diagram group">
            <a:extLst>
              <a:ext uri="{FF2B5EF4-FFF2-40B4-BE49-F238E27FC236}">
                <a16:creationId xmlns:a16="http://schemas.microsoft.com/office/drawing/2014/main" id="{B77432EF-77E7-BA44-9993-F203C53FC433}"/>
              </a:ext>
            </a:extLst>
          </p:cNvPr>
          <p:cNvGrpSpPr/>
          <p:nvPr/>
        </p:nvGrpSpPr>
        <p:grpSpPr>
          <a:xfrm rot="5400000">
            <a:off x="5842403" y="2840181"/>
            <a:ext cx="470910" cy="401282"/>
            <a:chOff x="3410204" y="605151"/>
            <a:chExt cx="3192363" cy="3192363"/>
          </a:xfrm>
          <a:solidFill>
            <a:schemeClr val="bg1">
              <a:lumMod val="85000"/>
            </a:schemeClr>
          </a:solidFill>
          <a:scene3d>
            <a:camera prst="perspectiveRelaxedModerately" zoom="92000"/>
            <a:lightRig rig="balanced" dir="t">
              <a:rot lat="0" lon="0" rev="12700000"/>
            </a:lightRig>
          </a:scene3d>
        </p:grpSpPr>
        <p:grpSp>
          <p:nvGrpSpPr>
            <p:cNvPr id="22" name="Group 11">
              <a:extLst>
                <a:ext uri="{FF2B5EF4-FFF2-40B4-BE49-F238E27FC236}">
                  <a16:creationId xmlns:a16="http://schemas.microsoft.com/office/drawing/2014/main" id="{53F30CA0-422D-5F4F-920E-9E5FBF24BF1A}"/>
                </a:ext>
              </a:extLst>
            </p:cNvPr>
            <p:cNvGrpSpPr/>
            <p:nvPr/>
          </p:nvGrpSpPr>
          <p:grpSpPr>
            <a:xfrm>
              <a:off x="3410204" y="605151"/>
              <a:ext cx="3192363" cy="3192363"/>
              <a:chOff x="3410204" y="605151"/>
              <a:chExt cx="3192363" cy="3192363"/>
            </a:xfrm>
            <a:grpFill/>
          </p:grpSpPr>
          <p:sp>
            <p:nvSpPr>
              <p:cNvPr id="23" name="Down Arrow 22">
                <a:extLst>
                  <a:ext uri="{FF2B5EF4-FFF2-40B4-BE49-F238E27FC236}">
                    <a16:creationId xmlns:a16="http://schemas.microsoft.com/office/drawing/2014/main" id="{937CDCB4-B72F-CC47-9800-3EF3A7E7BC2B}"/>
                  </a:ext>
                </a:extLst>
              </p:cNvPr>
              <p:cNvSpPr/>
              <p:nvPr/>
            </p:nvSpPr>
            <p:spPr>
              <a:xfrm rot="5400000">
                <a:off x="3410204" y="605151"/>
                <a:ext cx="3192363" cy="3192363"/>
              </a:xfrm>
              <a:prstGeom prst="downArrow">
                <a:avLst>
                  <a:gd name="adj1" fmla="val 50000"/>
                  <a:gd name="adj2" fmla="val 35000"/>
                </a:avLst>
              </a:prstGeom>
              <a:grpFill/>
              <a:sp3d prstMaterial="plastic">
                <a:bevelT w="50800" h="50800"/>
                <a:bevelB w="50800" h="50800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4">
                  <a:shade val="80000"/>
                  <a:hueOff val="0"/>
                  <a:satOff val="0"/>
                  <a:lumOff val="58383"/>
                  <a:alphaOff val="0"/>
                </a:schemeClr>
              </a:fillRef>
              <a:effectRef idx="2">
                <a:schemeClr val="accent4">
                  <a:shade val="80000"/>
                  <a:hueOff val="0"/>
                  <a:satOff val="0"/>
                  <a:lumOff val="58383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GR" sz="1400"/>
              </a:p>
            </p:txBody>
          </p:sp>
          <p:sp>
            <p:nvSpPr>
              <p:cNvPr id="24" name="Down Arrow 4">
                <a:extLst>
                  <a:ext uri="{FF2B5EF4-FFF2-40B4-BE49-F238E27FC236}">
                    <a16:creationId xmlns:a16="http://schemas.microsoft.com/office/drawing/2014/main" id="{EB4E1C60-E1EE-9245-8DF8-E545BF5FF534}"/>
                  </a:ext>
                </a:extLst>
              </p:cNvPr>
              <p:cNvSpPr/>
              <p:nvPr/>
            </p:nvSpPr>
            <p:spPr>
              <a:xfrm>
                <a:off x="3968868" y="1403242"/>
                <a:ext cx="2633699" cy="1596181"/>
              </a:xfrm>
              <a:prstGeom prst="rect">
                <a:avLst/>
              </a:prstGeom>
              <a:grpFill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lIns="298704" tIns="298704" rIns="298704" bIns="298704" spcCol="1270" anchor="ctr"/>
              <a:lstStyle/>
              <a:p>
                <a:pPr algn="ctr" defTabSz="1866900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endParaRPr lang="el-GR" sz="1400"/>
              </a:p>
            </p:txBody>
          </p:sp>
        </p:grp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2B0F429C-6071-6E43-B51C-7A6AFA8A8516}"/>
              </a:ext>
            </a:extLst>
          </p:cNvPr>
          <p:cNvCxnSpPr/>
          <p:nvPr/>
        </p:nvCxnSpPr>
        <p:spPr>
          <a:xfrm>
            <a:off x="3554600" y="3078923"/>
            <a:ext cx="4995897" cy="8579"/>
          </a:xfrm>
          <a:prstGeom prst="line">
            <a:avLst/>
          </a:prstGeom>
          <a:ln w="57150">
            <a:solidFill>
              <a:srgbClr val="000099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Freeform 44">
            <a:extLst>
              <a:ext uri="{FF2B5EF4-FFF2-40B4-BE49-F238E27FC236}">
                <a16:creationId xmlns:a16="http://schemas.microsoft.com/office/drawing/2014/main" id="{1434338D-3C66-F946-A041-506C14715D96}"/>
              </a:ext>
            </a:extLst>
          </p:cNvPr>
          <p:cNvSpPr/>
          <p:nvPr/>
        </p:nvSpPr>
        <p:spPr>
          <a:xfrm>
            <a:off x="6575655" y="4708143"/>
            <a:ext cx="1326283" cy="1056708"/>
          </a:xfrm>
          <a:custGeom>
            <a:avLst/>
            <a:gdLst>
              <a:gd name="connsiteX0" fmla="*/ 0 w 1408944"/>
              <a:gd name="connsiteY0" fmla="*/ 704472 h 1408944"/>
              <a:gd name="connsiteX1" fmla="*/ 704472 w 1408944"/>
              <a:gd name="connsiteY1" fmla="*/ 0 h 1408944"/>
              <a:gd name="connsiteX2" fmla="*/ 1408944 w 1408944"/>
              <a:gd name="connsiteY2" fmla="*/ 704472 h 1408944"/>
              <a:gd name="connsiteX3" fmla="*/ 704472 w 1408944"/>
              <a:gd name="connsiteY3" fmla="*/ 1408944 h 1408944"/>
              <a:gd name="connsiteX4" fmla="*/ 0 w 1408944"/>
              <a:gd name="connsiteY4" fmla="*/ 704472 h 1408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08944" h="1408944">
                <a:moveTo>
                  <a:pt x="0" y="704472"/>
                </a:moveTo>
                <a:cubicBezTo>
                  <a:pt x="0" y="315403"/>
                  <a:pt x="315403" y="0"/>
                  <a:pt x="704472" y="0"/>
                </a:cubicBezTo>
                <a:cubicBezTo>
                  <a:pt x="1093541" y="0"/>
                  <a:pt x="1408944" y="315403"/>
                  <a:pt x="1408944" y="704472"/>
                </a:cubicBezTo>
                <a:cubicBezTo>
                  <a:pt x="1408944" y="1093541"/>
                  <a:pt x="1093541" y="1408944"/>
                  <a:pt x="704472" y="1408944"/>
                </a:cubicBezTo>
                <a:cubicBezTo>
                  <a:pt x="315403" y="1408944"/>
                  <a:pt x="0" y="1093541"/>
                  <a:pt x="0" y="704472"/>
                </a:cubicBezTo>
                <a:close/>
              </a:path>
            </a:pathLst>
          </a:custGeom>
          <a:solidFill>
            <a:srgbClr val="000099"/>
          </a:solidFill>
          <a:ln>
            <a:solidFill>
              <a:srgbClr val="000099"/>
            </a:solidFill>
          </a:ln>
          <a:scene3d>
            <a:camera prst="perspectiveRelaxedModerately" zoom="92000"/>
            <a:lightRig rig="balanced" dir="t">
              <a:rot lat="0" lon="0" rev="12700000"/>
            </a:lightRig>
          </a:scene3d>
          <a:sp3d prstMaterial="plastic">
            <a:bevelT w="50800" h="50800"/>
            <a:bevelB w="50800" h="50800"/>
          </a:sp3d>
        </p:spPr>
        <p:style>
          <a:lnRef idx="0">
            <a:scrgbClr r="0" g="0" b="0"/>
          </a:lnRef>
          <a:fillRef idx="1">
            <a:scrgbClr r="0" g="0" b="0"/>
          </a:fillRef>
          <a:effectRef idx="2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71896" tIns="171896" rIns="171896" bIns="171896" numCol="1" spcCol="1270" anchor="ctr" anchorCtr="0">
            <a:noAutofit/>
          </a:bodyPr>
          <a:lstStyle/>
          <a:p>
            <a:pPr algn="ctr" defTabSz="60007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b="1" dirty="0">
                <a:solidFill>
                  <a:schemeClr val="bg1"/>
                </a:solidFill>
              </a:rPr>
              <a:t>Infra-</a:t>
            </a:r>
          </a:p>
          <a:p>
            <a:pPr algn="ctr" defTabSz="60007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b="1" dirty="0">
                <a:solidFill>
                  <a:schemeClr val="bg1"/>
                </a:solidFill>
              </a:rPr>
              <a:t>structures</a:t>
            </a:r>
            <a:endParaRPr lang="el-GR" sz="1100" b="1" dirty="0">
              <a:solidFill>
                <a:schemeClr val="bg1"/>
              </a:solidFill>
            </a:endParaRPr>
          </a:p>
        </p:txBody>
      </p:sp>
      <p:grpSp>
        <p:nvGrpSpPr>
          <p:cNvPr id="46" name="Diagram group">
            <a:extLst>
              <a:ext uri="{FF2B5EF4-FFF2-40B4-BE49-F238E27FC236}">
                <a16:creationId xmlns:a16="http://schemas.microsoft.com/office/drawing/2014/main" id="{4CD13F04-20C1-CA44-8AC8-76E5FE3D5EC5}"/>
              </a:ext>
            </a:extLst>
          </p:cNvPr>
          <p:cNvGrpSpPr/>
          <p:nvPr/>
        </p:nvGrpSpPr>
        <p:grpSpPr>
          <a:xfrm rot="18542176">
            <a:off x="5234998" y="4500277"/>
            <a:ext cx="432041" cy="462754"/>
            <a:chOff x="3410204" y="605151"/>
            <a:chExt cx="3192363" cy="3192363"/>
          </a:xfrm>
          <a:solidFill>
            <a:schemeClr val="bg1">
              <a:lumMod val="85000"/>
            </a:schemeClr>
          </a:solidFill>
          <a:scene3d>
            <a:camera prst="perspectiveRelaxedModerately" zoom="92000"/>
            <a:lightRig rig="balanced" dir="t">
              <a:rot lat="0" lon="0" rev="12700000"/>
            </a:lightRig>
          </a:scene3d>
        </p:grpSpPr>
        <p:grpSp>
          <p:nvGrpSpPr>
            <p:cNvPr id="47" name="Group 11">
              <a:extLst>
                <a:ext uri="{FF2B5EF4-FFF2-40B4-BE49-F238E27FC236}">
                  <a16:creationId xmlns:a16="http://schemas.microsoft.com/office/drawing/2014/main" id="{30235BD5-70F1-F04D-A959-D498868CEF59}"/>
                </a:ext>
              </a:extLst>
            </p:cNvPr>
            <p:cNvGrpSpPr/>
            <p:nvPr/>
          </p:nvGrpSpPr>
          <p:grpSpPr>
            <a:xfrm>
              <a:off x="3410204" y="605151"/>
              <a:ext cx="3192363" cy="3192363"/>
              <a:chOff x="3410204" y="605151"/>
              <a:chExt cx="3192363" cy="3192363"/>
            </a:xfrm>
            <a:grpFill/>
          </p:grpSpPr>
          <p:sp>
            <p:nvSpPr>
              <p:cNvPr id="48" name="Down Arrow 47">
                <a:extLst>
                  <a:ext uri="{FF2B5EF4-FFF2-40B4-BE49-F238E27FC236}">
                    <a16:creationId xmlns:a16="http://schemas.microsoft.com/office/drawing/2014/main" id="{6DDB260D-59D0-9647-8884-42FE6315C319}"/>
                  </a:ext>
                </a:extLst>
              </p:cNvPr>
              <p:cNvSpPr/>
              <p:nvPr/>
            </p:nvSpPr>
            <p:spPr>
              <a:xfrm rot="5400000">
                <a:off x="3410204" y="605151"/>
                <a:ext cx="3192363" cy="3192363"/>
              </a:xfrm>
              <a:prstGeom prst="downArrow">
                <a:avLst>
                  <a:gd name="adj1" fmla="val 50000"/>
                  <a:gd name="adj2" fmla="val 35000"/>
                </a:avLst>
              </a:prstGeom>
              <a:grpFill/>
              <a:sp3d prstMaterial="plastic">
                <a:bevelT w="50800" h="50800"/>
                <a:bevelB w="50800" h="50800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4">
                  <a:shade val="80000"/>
                  <a:hueOff val="0"/>
                  <a:satOff val="0"/>
                  <a:lumOff val="58383"/>
                  <a:alphaOff val="0"/>
                </a:schemeClr>
              </a:fillRef>
              <a:effectRef idx="2">
                <a:schemeClr val="accent4">
                  <a:shade val="80000"/>
                  <a:hueOff val="0"/>
                  <a:satOff val="0"/>
                  <a:lumOff val="58383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GR" sz="1400"/>
              </a:p>
            </p:txBody>
          </p:sp>
          <p:sp>
            <p:nvSpPr>
              <p:cNvPr id="49" name="Down Arrow 4">
                <a:extLst>
                  <a:ext uri="{FF2B5EF4-FFF2-40B4-BE49-F238E27FC236}">
                    <a16:creationId xmlns:a16="http://schemas.microsoft.com/office/drawing/2014/main" id="{C486712F-2AD8-264D-8EA9-B9572225177D}"/>
                  </a:ext>
                </a:extLst>
              </p:cNvPr>
              <p:cNvSpPr/>
              <p:nvPr/>
            </p:nvSpPr>
            <p:spPr>
              <a:xfrm>
                <a:off x="3968868" y="1403242"/>
                <a:ext cx="2633699" cy="1596181"/>
              </a:xfrm>
              <a:prstGeom prst="rect">
                <a:avLst/>
              </a:prstGeom>
              <a:grpFill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lIns="298704" tIns="298704" rIns="298704" bIns="298704" spcCol="1270" anchor="ctr"/>
              <a:lstStyle/>
              <a:p>
                <a:pPr algn="ctr" defTabSz="1866900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endParaRPr lang="el-GR" sz="1400"/>
              </a:p>
            </p:txBody>
          </p:sp>
        </p:grpSp>
      </p:grpSp>
      <p:grpSp>
        <p:nvGrpSpPr>
          <p:cNvPr id="50" name="Diagram group">
            <a:extLst>
              <a:ext uri="{FF2B5EF4-FFF2-40B4-BE49-F238E27FC236}">
                <a16:creationId xmlns:a16="http://schemas.microsoft.com/office/drawing/2014/main" id="{F372A896-220A-D049-9649-0B7CEADC4057}"/>
              </a:ext>
            </a:extLst>
          </p:cNvPr>
          <p:cNvGrpSpPr/>
          <p:nvPr/>
        </p:nvGrpSpPr>
        <p:grpSpPr>
          <a:xfrm rot="3057824" flipH="1">
            <a:off x="6495412" y="4500277"/>
            <a:ext cx="432041" cy="462754"/>
            <a:chOff x="3410204" y="605151"/>
            <a:chExt cx="3192363" cy="3192363"/>
          </a:xfrm>
          <a:solidFill>
            <a:schemeClr val="bg1">
              <a:lumMod val="85000"/>
            </a:schemeClr>
          </a:solidFill>
          <a:scene3d>
            <a:camera prst="perspectiveRelaxedModerately" zoom="92000"/>
            <a:lightRig rig="balanced" dir="t">
              <a:rot lat="0" lon="0" rev="12700000"/>
            </a:lightRig>
          </a:scene3d>
        </p:grpSpPr>
        <p:grpSp>
          <p:nvGrpSpPr>
            <p:cNvPr id="51" name="Group 11">
              <a:extLst>
                <a:ext uri="{FF2B5EF4-FFF2-40B4-BE49-F238E27FC236}">
                  <a16:creationId xmlns:a16="http://schemas.microsoft.com/office/drawing/2014/main" id="{5AEFEA02-B366-0844-84BE-88A5370E1F02}"/>
                </a:ext>
              </a:extLst>
            </p:cNvPr>
            <p:cNvGrpSpPr/>
            <p:nvPr/>
          </p:nvGrpSpPr>
          <p:grpSpPr>
            <a:xfrm>
              <a:off x="3410204" y="605151"/>
              <a:ext cx="3192363" cy="3192363"/>
              <a:chOff x="3410204" y="605151"/>
              <a:chExt cx="3192363" cy="3192363"/>
            </a:xfrm>
            <a:grpFill/>
          </p:grpSpPr>
          <p:sp>
            <p:nvSpPr>
              <p:cNvPr id="52" name="Down Arrow 51">
                <a:extLst>
                  <a:ext uri="{FF2B5EF4-FFF2-40B4-BE49-F238E27FC236}">
                    <a16:creationId xmlns:a16="http://schemas.microsoft.com/office/drawing/2014/main" id="{DF2208B6-1386-204A-84E3-D38020356339}"/>
                  </a:ext>
                </a:extLst>
              </p:cNvPr>
              <p:cNvSpPr/>
              <p:nvPr/>
            </p:nvSpPr>
            <p:spPr>
              <a:xfrm rot="5400000">
                <a:off x="3410204" y="605151"/>
                <a:ext cx="3192363" cy="3192363"/>
              </a:xfrm>
              <a:prstGeom prst="downArrow">
                <a:avLst>
                  <a:gd name="adj1" fmla="val 50000"/>
                  <a:gd name="adj2" fmla="val 35000"/>
                </a:avLst>
              </a:prstGeom>
              <a:grpFill/>
              <a:sp3d prstMaterial="plastic">
                <a:bevelT w="50800" h="50800"/>
                <a:bevelB w="50800" h="50800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4">
                  <a:shade val="80000"/>
                  <a:hueOff val="0"/>
                  <a:satOff val="0"/>
                  <a:lumOff val="58383"/>
                  <a:alphaOff val="0"/>
                </a:schemeClr>
              </a:fillRef>
              <a:effectRef idx="2">
                <a:schemeClr val="accent4">
                  <a:shade val="80000"/>
                  <a:hueOff val="0"/>
                  <a:satOff val="0"/>
                  <a:lumOff val="58383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GR" sz="1400"/>
              </a:p>
            </p:txBody>
          </p:sp>
          <p:sp>
            <p:nvSpPr>
              <p:cNvPr id="53" name="Down Arrow 4">
                <a:extLst>
                  <a:ext uri="{FF2B5EF4-FFF2-40B4-BE49-F238E27FC236}">
                    <a16:creationId xmlns:a16="http://schemas.microsoft.com/office/drawing/2014/main" id="{76F9955C-7BB9-0D4E-AC6C-F82D1E7CE714}"/>
                  </a:ext>
                </a:extLst>
              </p:cNvPr>
              <p:cNvSpPr/>
              <p:nvPr/>
            </p:nvSpPr>
            <p:spPr>
              <a:xfrm>
                <a:off x="3968868" y="1403242"/>
                <a:ext cx="2633699" cy="1596181"/>
              </a:xfrm>
              <a:prstGeom prst="rect">
                <a:avLst/>
              </a:prstGeom>
              <a:grpFill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lIns="298704" tIns="298704" rIns="298704" bIns="298704" spcCol="1270" anchor="ctr"/>
              <a:lstStyle/>
              <a:p>
                <a:pPr algn="ctr" defTabSz="1866900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endParaRPr lang="el-GR" sz="1400"/>
              </a:p>
            </p:txBody>
          </p:sp>
        </p:grp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8C2E585D-BDD9-AACC-9C6D-08E9782915C6}"/>
              </a:ext>
            </a:extLst>
          </p:cNvPr>
          <p:cNvGrpSpPr/>
          <p:nvPr/>
        </p:nvGrpSpPr>
        <p:grpSpPr>
          <a:xfrm rot="18875790">
            <a:off x="3902628" y="628715"/>
            <a:ext cx="1448557" cy="900953"/>
            <a:chOff x="9968041" y="353795"/>
            <a:chExt cx="1931409" cy="1201271"/>
          </a:xfrm>
        </p:grpSpPr>
        <p:sp>
          <p:nvSpPr>
            <p:cNvPr id="69" name="Smiley Face 68">
              <a:extLst>
                <a:ext uri="{FF2B5EF4-FFF2-40B4-BE49-F238E27FC236}">
                  <a16:creationId xmlns:a16="http://schemas.microsoft.com/office/drawing/2014/main" id="{C6BF6208-4C78-B28F-38D3-A21B6086B02F}"/>
                </a:ext>
              </a:extLst>
            </p:cNvPr>
            <p:cNvSpPr/>
            <p:nvPr/>
          </p:nvSpPr>
          <p:spPr>
            <a:xfrm>
              <a:off x="10509921" y="506195"/>
              <a:ext cx="322729" cy="286871"/>
            </a:xfrm>
            <a:prstGeom prst="smileyFac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R" sz="1350"/>
            </a:p>
          </p:txBody>
        </p:sp>
        <p:sp>
          <p:nvSpPr>
            <p:cNvPr id="70" name="Smiley Face 69">
              <a:extLst>
                <a:ext uri="{FF2B5EF4-FFF2-40B4-BE49-F238E27FC236}">
                  <a16:creationId xmlns:a16="http://schemas.microsoft.com/office/drawing/2014/main" id="{58F7E85D-84B3-444C-AF0F-91334C70F1D6}"/>
                </a:ext>
              </a:extLst>
            </p:cNvPr>
            <p:cNvSpPr/>
            <p:nvPr/>
          </p:nvSpPr>
          <p:spPr>
            <a:xfrm>
              <a:off x="10662321" y="658595"/>
              <a:ext cx="322729" cy="286871"/>
            </a:xfrm>
            <a:prstGeom prst="smileyFac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R" sz="1350"/>
            </a:p>
          </p:txBody>
        </p:sp>
        <p:sp>
          <p:nvSpPr>
            <p:cNvPr id="71" name="Smiley Face 70">
              <a:extLst>
                <a:ext uri="{FF2B5EF4-FFF2-40B4-BE49-F238E27FC236}">
                  <a16:creationId xmlns:a16="http://schemas.microsoft.com/office/drawing/2014/main" id="{73906CCC-EB2F-49DA-42F4-69A6413D3A73}"/>
                </a:ext>
              </a:extLst>
            </p:cNvPr>
            <p:cNvSpPr/>
            <p:nvPr/>
          </p:nvSpPr>
          <p:spPr>
            <a:xfrm>
              <a:off x="10814721" y="810995"/>
              <a:ext cx="322729" cy="286871"/>
            </a:xfrm>
            <a:prstGeom prst="smileyFac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R" sz="1350"/>
            </a:p>
          </p:txBody>
        </p:sp>
        <p:sp>
          <p:nvSpPr>
            <p:cNvPr id="91" name="Smiley Face 90">
              <a:extLst>
                <a:ext uri="{FF2B5EF4-FFF2-40B4-BE49-F238E27FC236}">
                  <a16:creationId xmlns:a16="http://schemas.microsoft.com/office/drawing/2014/main" id="{CFEB9851-6E95-DFE0-3A1D-C12849F496FC}"/>
                </a:ext>
              </a:extLst>
            </p:cNvPr>
            <p:cNvSpPr/>
            <p:nvPr/>
          </p:nvSpPr>
          <p:spPr>
            <a:xfrm>
              <a:off x="10967121" y="963395"/>
              <a:ext cx="322729" cy="286871"/>
            </a:xfrm>
            <a:prstGeom prst="smileyFac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R" sz="1350"/>
            </a:p>
          </p:txBody>
        </p:sp>
        <p:sp>
          <p:nvSpPr>
            <p:cNvPr id="92" name="Smiley Face 91">
              <a:extLst>
                <a:ext uri="{FF2B5EF4-FFF2-40B4-BE49-F238E27FC236}">
                  <a16:creationId xmlns:a16="http://schemas.microsoft.com/office/drawing/2014/main" id="{BD93C4B1-97DC-6FD6-6669-012A77EAC49B}"/>
                </a:ext>
              </a:extLst>
            </p:cNvPr>
            <p:cNvSpPr/>
            <p:nvPr/>
          </p:nvSpPr>
          <p:spPr>
            <a:xfrm>
              <a:off x="11119521" y="1115795"/>
              <a:ext cx="322729" cy="286871"/>
            </a:xfrm>
            <a:prstGeom prst="smileyFac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R" sz="1350"/>
            </a:p>
          </p:txBody>
        </p:sp>
        <p:sp>
          <p:nvSpPr>
            <p:cNvPr id="93" name="Smiley Face 92">
              <a:extLst>
                <a:ext uri="{FF2B5EF4-FFF2-40B4-BE49-F238E27FC236}">
                  <a16:creationId xmlns:a16="http://schemas.microsoft.com/office/drawing/2014/main" id="{8FDC4B60-D3FA-4FDE-63A9-1E3F32040DC4}"/>
                </a:ext>
              </a:extLst>
            </p:cNvPr>
            <p:cNvSpPr/>
            <p:nvPr/>
          </p:nvSpPr>
          <p:spPr>
            <a:xfrm>
              <a:off x="11271921" y="1268195"/>
              <a:ext cx="322729" cy="286871"/>
            </a:xfrm>
            <a:prstGeom prst="smileyFac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R" sz="1350"/>
            </a:p>
          </p:txBody>
        </p:sp>
        <p:sp>
          <p:nvSpPr>
            <p:cNvPr id="94" name="Smiley Face 93">
              <a:extLst>
                <a:ext uri="{FF2B5EF4-FFF2-40B4-BE49-F238E27FC236}">
                  <a16:creationId xmlns:a16="http://schemas.microsoft.com/office/drawing/2014/main" id="{5FC3ECDB-B220-FD33-70E3-4CAB0E23D965}"/>
                </a:ext>
              </a:extLst>
            </p:cNvPr>
            <p:cNvSpPr/>
            <p:nvPr/>
          </p:nvSpPr>
          <p:spPr>
            <a:xfrm>
              <a:off x="10814721" y="353795"/>
              <a:ext cx="322729" cy="286871"/>
            </a:xfrm>
            <a:prstGeom prst="smileyFac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R" sz="1350"/>
            </a:p>
          </p:txBody>
        </p:sp>
        <p:sp>
          <p:nvSpPr>
            <p:cNvPr id="103" name="Smiley Face 102">
              <a:extLst>
                <a:ext uri="{FF2B5EF4-FFF2-40B4-BE49-F238E27FC236}">
                  <a16:creationId xmlns:a16="http://schemas.microsoft.com/office/drawing/2014/main" id="{BD8C4119-6896-ABCE-4927-BF758053996A}"/>
                </a:ext>
              </a:extLst>
            </p:cNvPr>
            <p:cNvSpPr/>
            <p:nvPr/>
          </p:nvSpPr>
          <p:spPr>
            <a:xfrm>
              <a:off x="10967121" y="506195"/>
              <a:ext cx="322729" cy="286871"/>
            </a:xfrm>
            <a:prstGeom prst="smileyFac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R" sz="1350"/>
            </a:p>
          </p:txBody>
        </p:sp>
        <p:sp>
          <p:nvSpPr>
            <p:cNvPr id="104" name="Smiley Face 103">
              <a:extLst>
                <a:ext uri="{FF2B5EF4-FFF2-40B4-BE49-F238E27FC236}">
                  <a16:creationId xmlns:a16="http://schemas.microsoft.com/office/drawing/2014/main" id="{4ABD7F16-BAC4-8B10-B388-1806985006A8}"/>
                </a:ext>
              </a:extLst>
            </p:cNvPr>
            <p:cNvSpPr/>
            <p:nvPr/>
          </p:nvSpPr>
          <p:spPr>
            <a:xfrm>
              <a:off x="11119521" y="658595"/>
              <a:ext cx="322729" cy="286871"/>
            </a:xfrm>
            <a:prstGeom prst="smileyFac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R" sz="1350"/>
            </a:p>
          </p:txBody>
        </p:sp>
        <p:sp>
          <p:nvSpPr>
            <p:cNvPr id="105" name="Smiley Face 104">
              <a:extLst>
                <a:ext uri="{FF2B5EF4-FFF2-40B4-BE49-F238E27FC236}">
                  <a16:creationId xmlns:a16="http://schemas.microsoft.com/office/drawing/2014/main" id="{DD5EC8A0-6B20-BEA5-F49D-22EB262C68B1}"/>
                </a:ext>
              </a:extLst>
            </p:cNvPr>
            <p:cNvSpPr/>
            <p:nvPr/>
          </p:nvSpPr>
          <p:spPr>
            <a:xfrm>
              <a:off x="11271921" y="810995"/>
              <a:ext cx="322729" cy="286871"/>
            </a:xfrm>
            <a:prstGeom prst="smileyFac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R" sz="1350"/>
            </a:p>
          </p:txBody>
        </p:sp>
        <p:sp>
          <p:nvSpPr>
            <p:cNvPr id="106" name="Smiley Face 105">
              <a:extLst>
                <a:ext uri="{FF2B5EF4-FFF2-40B4-BE49-F238E27FC236}">
                  <a16:creationId xmlns:a16="http://schemas.microsoft.com/office/drawing/2014/main" id="{CC57614A-9703-7D36-AC58-FF701979FB9E}"/>
                </a:ext>
              </a:extLst>
            </p:cNvPr>
            <p:cNvSpPr/>
            <p:nvPr/>
          </p:nvSpPr>
          <p:spPr>
            <a:xfrm>
              <a:off x="11424321" y="963395"/>
              <a:ext cx="322729" cy="286871"/>
            </a:xfrm>
            <a:prstGeom prst="smileyFac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R" sz="1350"/>
            </a:p>
          </p:txBody>
        </p:sp>
        <p:sp>
          <p:nvSpPr>
            <p:cNvPr id="107" name="Smiley Face 106">
              <a:extLst>
                <a:ext uri="{FF2B5EF4-FFF2-40B4-BE49-F238E27FC236}">
                  <a16:creationId xmlns:a16="http://schemas.microsoft.com/office/drawing/2014/main" id="{EEEE9AF5-3682-DC4E-EDDB-6065BC863D88}"/>
                </a:ext>
              </a:extLst>
            </p:cNvPr>
            <p:cNvSpPr/>
            <p:nvPr/>
          </p:nvSpPr>
          <p:spPr>
            <a:xfrm>
              <a:off x="11576721" y="1115795"/>
              <a:ext cx="322729" cy="286871"/>
            </a:xfrm>
            <a:prstGeom prst="smileyFac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R" sz="1350"/>
            </a:p>
          </p:txBody>
        </p:sp>
        <p:sp>
          <p:nvSpPr>
            <p:cNvPr id="108" name="Smiley Face 107">
              <a:extLst>
                <a:ext uri="{FF2B5EF4-FFF2-40B4-BE49-F238E27FC236}">
                  <a16:creationId xmlns:a16="http://schemas.microsoft.com/office/drawing/2014/main" id="{16218468-A74E-1460-C4C8-2A77C394B631}"/>
                </a:ext>
              </a:extLst>
            </p:cNvPr>
            <p:cNvSpPr/>
            <p:nvPr/>
          </p:nvSpPr>
          <p:spPr>
            <a:xfrm>
              <a:off x="9968041" y="423015"/>
              <a:ext cx="322729" cy="286871"/>
            </a:xfrm>
            <a:prstGeom prst="smileyFac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R" sz="1350"/>
            </a:p>
          </p:txBody>
        </p:sp>
        <p:sp>
          <p:nvSpPr>
            <p:cNvPr id="109" name="Smiley Face 108">
              <a:extLst>
                <a:ext uri="{FF2B5EF4-FFF2-40B4-BE49-F238E27FC236}">
                  <a16:creationId xmlns:a16="http://schemas.microsoft.com/office/drawing/2014/main" id="{7F703BD6-9D7A-FB22-16E0-2E368FAF6216}"/>
                </a:ext>
              </a:extLst>
            </p:cNvPr>
            <p:cNvSpPr/>
            <p:nvPr/>
          </p:nvSpPr>
          <p:spPr>
            <a:xfrm>
              <a:off x="10120441" y="575415"/>
              <a:ext cx="322729" cy="286871"/>
            </a:xfrm>
            <a:prstGeom prst="smileyFac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R" sz="1350"/>
            </a:p>
          </p:txBody>
        </p:sp>
        <p:sp>
          <p:nvSpPr>
            <p:cNvPr id="110" name="Smiley Face 109">
              <a:extLst>
                <a:ext uri="{FF2B5EF4-FFF2-40B4-BE49-F238E27FC236}">
                  <a16:creationId xmlns:a16="http://schemas.microsoft.com/office/drawing/2014/main" id="{A03260BD-7E6C-0718-5B29-E0493682596A}"/>
                </a:ext>
              </a:extLst>
            </p:cNvPr>
            <p:cNvSpPr/>
            <p:nvPr/>
          </p:nvSpPr>
          <p:spPr>
            <a:xfrm>
              <a:off x="10272841" y="727815"/>
              <a:ext cx="322729" cy="286871"/>
            </a:xfrm>
            <a:prstGeom prst="smileyFac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R" sz="1350"/>
            </a:p>
          </p:txBody>
        </p:sp>
        <p:sp>
          <p:nvSpPr>
            <p:cNvPr id="111" name="Smiley Face 110">
              <a:extLst>
                <a:ext uri="{FF2B5EF4-FFF2-40B4-BE49-F238E27FC236}">
                  <a16:creationId xmlns:a16="http://schemas.microsoft.com/office/drawing/2014/main" id="{067CBD43-139F-4246-2EC0-B3F8BED3E6C1}"/>
                </a:ext>
              </a:extLst>
            </p:cNvPr>
            <p:cNvSpPr/>
            <p:nvPr/>
          </p:nvSpPr>
          <p:spPr>
            <a:xfrm>
              <a:off x="10425241" y="880215"/>
              <a:ext cx="322729" cy="286871"/>
            </a:xfrm>
            <a:prstGeom prst="smileyFac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R" sz="1350"/>
            </a:p>
          </p:txBody>
        </p:sp>
        <p:sp>
          <p:nvSpPr>
            <p:cNvPr id="112" name="Smiley Face 111">
              <a:extLst>
                <a:ext uri="{FF2B5EF4-FFF2-40B4-BE49-F238E27FC236}">
                  <a16:creationId xmlns:a16="http://schemas.microsoft.com/office/drawing/2014/main" id="{3F5092DA-65DC-79A3-B55C-907823BF5D97}"/>
                </a:ext>
              </a:extLst>
            </p:cNvPr>
            <p:cNvSpPr/>
            <p:nvPr/>
          </p:nvSpPr>
          <p:spPr>
            <a:xfrm>
              <a:off x="10577641" y="1032615"/>
              <a:ext cx="322729" cy="286871"/>
            </a:xfrm>
            <a:prstGeom prst="smileyFac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R" sz="1350"/>
            </a:p>
          </p:txBody>
        </p:sp>
        <p:sp>
          <p:nvSpPr>
            <p:cNvPr id="113" name="Smiley Face 112">
              <a:extLst>
                <a:ext uri="{FF2B5EF4-FFF2-40B4-BE49-F238E27FC236}">
                  <a16:creationId xmlns:a16="http://schemas.microsoft.com/office/drawing/2014/main" id="{C8367460-75F6-2734-D90B-D6EEF07DB7C3}"/>
                </a:ext>
              </a:extLst>
            </p:cNvPr>
            <p:cNvSpPr/>
            <p:nvPr/>
          </p:nvSpPr>
          <p:spPr>
            <a:xfrm>
              <a:off x="10730041" y="1185015"/>
              <a:ext cx="322729" cy="286871"/>
            </a:xfrm>
            <a:prstGeom prst="smileyFac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R" sz="1350"/>
            </a:p>
          </p:txBody>
        </p:sp>
      </p:grpSp>
      <p:sp>
        <p:nvSpPr>
          <p:cNvPr id="63" name="Rounded Rectangle 62">
            <a:extLst>
              <a:ext uri="{FF2B5EF4-FFF2-40B4-BE49-F238E27FC236}">
                <a16:creationId xmlns:a16="http://schemas.microsoft.com/office/drawing/2014/main" id="{7C7756EA-96B1-914D-8585-8E5D68E91A90}"/>
              </a:ext>
            </a:extLst>
          </p:cNvPr>
          <p:cNvSpPr/>
          <p:nvPr/>
        </p:nvSpPr>
        <p:spPr>
          <a:xfrm>
            <a:off x="5523439" y="766700"/>
            <a:ext cx="1432794" cy="418454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R" sz="1600" b="1" i="1" dirty="0">
                <a:solidFill>
                  <a:srgbClr val="FFFF00"/>
                </a:solidFill>
              </a:rPr>
              <a:t>MEMBERSHIP</a:t>
            </a:r>
          </a:p>
        </p:txBody>
      </p:sp>
      <p:sp>
        <p:nvSpPr>
          <p:cNvPr id="95" name="Rounded Rectangle 94">
            <a:extLst>
              <a:ext uri="{FF2B5EF4-FFF2-40B4-BE49-F238E27FC236}">
                <a16:creationId xmlns:a16="http://schemas.microsoft.com/office/drawing/2014/main" id="{63DA7D03-0EF9-7848-B721-8D3A228657D3}"/>
              </a:ext>
            </a:extLst>
          </p:cNvPr>
          <p:cNvSpPr/>
          <p:nvPr/>
        </p:nvSpPr>
        <p:spPr>
          <a:xfrm>
            <a:off x="7317094" y="1760853"/>
            <a:ext cx="1741648" cy="418454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R" sz="1600" b="1" i="1" dirty="0">
                <a:solidFill>
                  <a:srgbClr val="FFFF00"/>
                </a:solidFill>
              </a:rPr>
              <a:t>CODE of ETHICS</a:t>
            </a:r>
          </a:p>
        </p:txBody>
      </p:sp>
      <p:sp>
        <p:nvSpPr>
          <p:cNvPr id="96" name="Rounded Rectangle 95">
            <a:extLst>
              <a:ext uri="{FF2B5EF4-FFF2-40B4-BE49-F238E27FC236}">
                <a16:creationId xmlns:a16="http://schemas.microsoft.com/office/drawing/2014/main" id="{FA9EFE75-1C10-974F-A5E8-07938D5A96BF}"/>
              </a:ext>
            </a:extLst>
          </p:cNvPr>
          <p:cNvSpPr/>
          <p:nvPr/>
        </p:nvSpPr>
        <p:spPr>
          <a:xfrm>
            <a:off x="4409074" y="5044136"/>
            <a:ext cx="1223864" cy="418454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R" sz="1600" b="1" i="1" dirty="0">
                <a:solidFill>
                  <a:srgbClr val="FFFF00"/>
                </a:solidFill>
              </a:rPr>
              <a:t>BYLAWS++</a:t>
            </a:r>
          </a:p>
        </p:txBody>
      </p:sp>
      <p:sp>
        <p:nvSpPr>
          <p:cNvPr id="97" name="Rounded Rectangle 96">
            <a:extLst>
              <a:ext uri="{FF2B5EF4-FFF2-40B4-BE49-F238E27FC236}">
                <a16:creationId xmlns:a16="http://schemas.microsoft.com/office/drawing/2014/main" id="{24681EA9-7B17-644D-8058-5C5F81AA39CE}"/>
              </a:ext>
            </a:extLst>
          </p:cNvPr>
          <p:cNvSpPr/>
          <p:nvPr/>
        </p:nvSpPr>
        <p:spPr>
          <a:xfrm>
            <a:off x="7362877" y="3747939"/>
            <a:ext cx="1223864" cy="418454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R" sz="1600" b="1" i="1" dirty="0">
                <a:solidFill>
                  <a:srgbClr val="FFFF00"/>
                </a:solidFill>
              </a:rPr>
              <a:t>REGIONAL OFFICES</a:t>
            </a:r>
          </a:p>
        </p:txBody>
      </p:sp>
      <p:sp>
        <p:nvSpPr>
          <p:cNvPr id="98" name="Rounded Rectangle 97">
            <a:extLst>
              <a:ext uri="{FF2B5EF4-FFF2-40B4-BE49-F238E27FC236}">
                <a16:creationId xmlns:a16="http://schemas.microsoft.com/office/drawing/2014/main" id="{570B298E-1DBD-AB42-BF1C-302E54036385}"/>
              </a:ext>
            </a:extLst>
          </p:cNvPr>
          <p:cNvSpPr/>
          <p:nvPr/>
        </p:nvSpPr>
        <p:spPr>
          <a:xfrm>
            <a:off x="4971187" y="1150713"/>
            <a:ext cx="1637828" cy="418454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R" sz="1600" b="1" i="1" dirty="0">
                <a:solidFill>
                  <a:srgbClr val="FFFF00"/>
                </a:solidFill>
              </a:rPr>
              <a:t>GLOBALIZATION</a:t>
            </a:r>
          </a:p>
        </p:txBody>
      </p:sp>
      <p:sp>
        <p:nvSpPr>
          <p:cNvPr id="99" name="Rounded Rectangle 98">
            <a:extLst>
              <a:ext uri="{FF2B5EF4-FFF2-40B4-BE49-F238E27FC236}">
                <a16:creationId xmlns:a16="http://schemas.microsoft.com/office/drawing/2014/main" id="{65C0D9D2-D271-DF4C-8C77-ECD0A4F50BAE}"/>
              </a:ext>
            </a:extLst>
          </p:cNvPr>
          <p:cNvSpPr/>
          <p:nvPr/>
        </p:nvSpPr>
        <p:spPr>
          <a:xfrm>
            <a:off x="3397168" y="1481771"/>
            <a:ext cx="1741647" cy="418454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R" sz="1600" b="1" i="1" dirty="0">
                <a:solidFill>
                  <a:srgbClr val="FFFF00"/>
                </a:solidFill>
              </a:rPr>
              <a:t>YOUTHIFICATION</a:t>
            </a:r>
          </a:p>
        </p:txBody>
      </p:sp>
      <p:sp>
        <p:nvSpPr>
          <p:cNvPr id="100" name="Rounded Rectangle 99">
            <a:extLst>
              <a:ext uri="{FF2B5EF4-FFF2-40B4-BE49-F238E27FC236}">
                <a16:creationId xmlns:a16="http://schemas.microsoft.com/office/drawing/2014/main" id="{CC67BBCA-A67F-9247-BD56-E6732ABCB8AF}"/>
              </a:ext>
            </a:extLst>
          </p:cNvPr>
          <p:cNvSpPr/>
          <p:nvPr/>
        </p:nvSpPr>
        <p:spPr>
          <a:xfrm>
            <a:off x="5476811" y="2568716"/>
            <a:ext cx="1223864" cy="418454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R" sz="1600" b="1" i="1" dirty="0">
                <a:solidFill>
                  <a:srgbClr val="FFFF00"/>
                </a:solidFill>
              </a:rPr>
              <a:t>PRODUCT PORTFOLIO</a:t>
            </a:r>
          </a:p>
        </p:txBody>
      </p:sp>
      <p:sp>
        <p:nvSpPr>
          <p:cNvPr id="101" name="Rounded Rectangle 100">
            <a:extLst>
              <a:ext uri="{FF2B5EF4-FFF2-40B4-BE49-F238E27FC236}">
                <a16:creationId xmlns:a16="http://schemas.microsoft.com/office/drawing/2014/main" id="{32EF8581-B0C2-E44F-9C89-F1F21D89C857}"/>
              </a:ext>
            </a:extLst>
          </p:cNvPr>
          <p:cNvSpPr/>
          <p:nvPr/>
        </p:nvSpPr>
        <p:spPr>
          <a:xfrm>
            <a:off x="5476811" y="2077578"/>
            <a:ext cx="1223864" cy="418454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R" sz="1600" b="1" i="1" dirty="0">
                <a:solidFill>
                  <a:srgbClr val="FFFF00"/>
                </a:solidFill>
              </a:rPr>
              <a:t>OPEN SCIENCE</a:t>
            </a:r>
          </a:p>
        </p:txBody>
      </p:sp>
      <p:sp>
        <p:nvSpPr>
          <p:cNvPr id="102" name="Rounded Rectangle 101">
            <a:extLst>
              <a:ext uri="{FF2B5EF4-FFF2-40B4-BE49-F238E27FC236}">
                <a16:creationId xmlns:a16="http://schemas.microsoft.com/office/drawing/2014/main" id="{BCAABB3E-5B01-2741-85F7-C8675792D8FA}"/>
              </a:ext>
            </a:extLst>
          </p:cNvPr>
          <p:cNvSpPr/>
          <p:nvPr/>
        </p:nvSpPr>
        <p:spPr>
          <a:xfrm>
            <a:off x="3552415" y="3730025"/>
            <a:ext cx="1223864" cy="418454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R" sz="1600" b="1" i="1" dirty="0">
                <a:solidFill>
                  <a:srgbClr val="FFFF00"/>
                </a:solidFill>
              </a:rPr>
              <a:t>FINANCES</a:t>
            </a:r>
          </a:p>
        </p:txBody>
      </p:sp>
      <p:sp>
        <p:nvSpPr>
          <p:cNvPr id="61" name="Title 1">
            <a:extLst>
              <a:ext uri="{FF2B5EF4-FFF2-40B4-BE49-F238E27FC236}">
                <a16:creationId xmlns:a16="http://schemas.microsoft.com/office/drawing/2014/main" id="{737601D0-9FDF-C042-83E8-A43C1E1507D7}"/>
              </a:ext>
            </a:extLst>
          </p:cNvPr>
          <p:cNvSpPr txBox="1">
            <a:spLocks/>
          </p:cNvSpPr>
          <p:nvPr/>
        </p:nvSpPr>
        <p:spPr>
          <a:xfrm>
            <a:off x="228102" y="220003"/>
            <a:ext cx="2227856" cy="790712"/>
          </a:xfrm>
          <a:prstGeom prst="rect">
            <a:avLst/>
          </a:prstGeom>
          <a:solidFill>
            <a:schemeClr val="accent5"/>
          </a:solidFill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>
              <a:spcBef>
                <a:spcPct val="0"/>
              </a:spcBef>
              <a:buNone/>
              <a:defRPr sz="4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Task Forces</a:t>
            </a:r>
            <a:endParaRPr lang="en-GR" dirty="0"/>
          </a:p>
        </p:txBody>
      </p:sp>
      <p:pic>
        <p:nvPicPr>
          <p:cNvPr id="114" name="Picture 2" descr="If the Earth Stood Still - What Would Happen if the Earth Stopped Spinning?">
            <a:extLst>
              <a:ext uri="{FF2B5EF4-FFF2-40B4-BE49-F238E27FC236}">
                <a16:creationId xmlns:a16="http://schemas.microsoft.com/office/drawing/2014/main" id="{88BE3073-151E-04A8-2AB5-F5B22CFF92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3315" y="643591"/>
            <a:ext cx="720835" cy="692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5" name="TextBox 114">
            <a:extLst>
              <a:ext uri="{FF2B5EF4-FFF2-40B4-BE49-F238E27FC236}">
                <a16:creationId xmlns:a16="http://schemas.microsoft.com/office/drawing/2014/main" id="{D780BDDB-1448-1C20-8430-2D998D48CFDC}"/>
              </a:ext>
            </a:extLst>
          </p:cNvPr>
          <p:cNvSpPr txBox="1"/>
          <p:nvPr/>
        </p:nvSpPr>
        <p:spPr>
          <a:xfrm>
            <a:off x="4250630" y="284480"/>
            <a:ext cx="1071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R" dirty="0"/>
              <a:t>members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79343A35-E879-1130-5EA1-C4E34BC405C8}"/>
              </a:ext>
            </a:extLst>
          </p:cNvPr>
          <p:cNvSpPr txBox="1"/>
          <p:nvPr/>
        </p:nvSpPr>
        <p:spPr>
          <a:xfrm>
            <a:off x="7641182" y="286841"/>
            <a:ext cx="8422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R" dirty="0"/>
              <a:t>society</a:t>
            </a:r>
          </a:p>
        </p:txBody>
      </p:sp>
      <p:sp>
        <p:nvSpPr>
          <p:cNvPr id="64" name="Rounded Rectangle 63">
            <a:extLst>
              <a:ext uri="{FF2B5EF4-FFF2-40B4-BE49-F238E27FC236}">
                <a16:creationId xmlns:a16="http://schemas.microsoft.com/office/drawing/2014/main" id="{67DB6D96-5918-DF4B-9050-FBEF3B658F4D}"/>
              </a:ext>
            </a:extLst>
          </p:cNvPr>
          <p:cNvSpPr/>
          <p:nvPr/>
        </p:nvSpPr>
        <p:spPr>
          <a:xfrm>
            <a:off x="7317095" y="1282529"/>
            <a:ext cx="1223864" cy="418454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R" sz="1600" b="1" i="1" dirty="0">
                <a:solidFill>
                  <a:srgbClr val="FFFF00"/>
                </a:solidFill>
              </a:rPr>
              <a:t>UN SDGs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08793C0-FC3E-82C9-778B-71956806A48D}"/>
              </a:ext>
            </a:extLst>
          </p:cNvPr>
          <p:cNvSpPr txBox="1"/>
          <p:nvPr/>
        </p:nvSpPr>
        <p:spPr>
          <a:xfrm>
            <a:off x="6650311" y="2759760"/>
            <a:ext cx="722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11EAA"/>
                </a:solidFill>
              </a:rPr>
              <a:t>Focus</a:t>
            </a:r>
            <a:endParaRPr lang="en-GR" b="1" dirty="0">
              <a:solidFill>
                <a:srgbClr val="011EAA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65C910A-3EC3-26CF-02F0-F3FC72E47833}"/>
              </a:ext>
            </a:extLst>
          </p:cNvPr>
          <p:cNvSpPr txBox="1"/>
          <p:nvPr/>
        </p:nvSpPr>
        <p:spPr>
          <a:xfrm>
            <a:off x="6650310" y="3059806"/>
            <a:ext cx="9492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11EAA"/>
                </a:solidFill>
              </a:rPr>
              <a:t>Support</a:t>
            </a:r>
            <a:endParaRPr lang="en-GR" b="1" dirty="0">
              <a:solidFill>
                <a:srgbClr val="011EAA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E7135CF-F8A7-9D3F-CCB0-4C80841D3988}"/>
              </a:ext>
            </a:extLst>
          </p:cNvPr>
          <p:cNvSpPr/>
          <p:nvPr/>
        </p:nvSpPr>
        <p:spPr>
          <a:xfrm>
            <a:off x="4919683" y="1083212"/>
            <a:ext cx="1746091" cy="543697"/>
          </a:xfrm>
          <a:prstGeom prst="rect">
            <a:avLst/>
          </a:prstGeom>
          <a:solidFill>
            <a:srgbClr val="C00000">
              <a:alpha val="2618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R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D0AAB85-051E-BC59-54AE-8DE9CCC8F9BA}"/>
              </a:ext>
            </a:extLst>
          </p:cNvPr>
          <p:cNvSpPr/>
          <p:nvPr/>
        </p:nvSpPr>
        <p:spPr>
          <a:xfrm>
            <a:off x="4344226" y="4980619"/>
            <a:ext cx="1351906" cy="543697"/>
          </a:xfrm>
          <a:prstGeom prst="rect">
            <a:avLst/>
          </a:prstGeom>
          <a:solidFill>
            <a:srgbClr val="C00000">
              <a:alpha val="2618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149136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15" grpId="0"/>
      <p:bldP spid="116" grpId="0"/>
      <p:bldP spid="64" grpId="0" animBg="1"/>
      <p:bldP spid="28" grpId="0" animBg="1"/>
      <p:bldP spid="2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F9FE3-1AFA-4A01-6349-8C94A3F78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R" dirty="0"/>
              <a:t>Volunteer Demographic Distributions</a:t>
            </a:r>
          </a:p>
        </p:txBody>
      </p:sp>
      <p:graphicFrame>
        <p:nvGraphicFramePr>
          <p:cNvPr id="4" name="Table 9">
            <a:extLst>
              <a:ext uri="{FF2B5EF4-FFF2-40B4-BE49-F238E27FC236}">
                <a16:creationId xmlns:a16="http://schemas.microsoft.com/office/drawing/2014/main" id="{63C87A2A-8B4E-A2D7-A35C-59C7154546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9763310"/>
              </p:ext>
            </p:extLst>
          </p:nvPr>
        </p:nvGraphicFramePr>
        <p:xfrm>
          <a:off x="738554" y="1995700"/>
          <a:ext cx="2870108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5054">
                  <a:extLst>
                    <a:ext uri="{9D8B030D-6E8A-4147-A177-3AD203B41FA5}">
                      <a16:colId xmlns:a16="http://schemas.microsoft.com/office/drawing/2014/main" val="2050105240"/>
                    </a:ext>
                  </a:extLst>
                </a:gridCol>
                <a:gridCol w="1435054">
                  <a:extLst>
                    <a:ext uri="{9D8B030D-6E8A-4147-A177-3AD203B41FA5}">
                      <a16:colId xmlns:a16="http://schemas.microsoft.com/office/drawing/2014/main" val="1052483679"/>
                    </a:ext>
                  </a:extLst>
                </a:gridCol>
              </a:tblGrid>
              <a:tr h="358325">
                <a:tc>
                  <a:txBody>
                    <a:bodyPr/>
                    <a:lstStyle/>
                    <a:p>
                      <a:r>
                        <a:rPr lang="en-GR" sz="2000" dirty="0"/>
                        <a:t>Profile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R" sz="2000" dirty="0"/>
                        <a:t>Entries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254366211"/>
                  </a:ext>
                </a:extLst>
              </a:tr>
              <a:tr h="358325">
                <a:tc>
                  <a:txBody>
                    <a:bodyPr/>
                    <a:lstStyle/>
                    <a:p>
                      <a:r>
                        <a:rPr lang="en-GR" sz="2000" dirty="0"/>
                        <a:t>Academia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R" sz="2000" dirty="0"/>
                        <a:t>394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817632997"/>
                  </a:ext>
                </a:extLst>
              </a:tr>
              <a:tr h="358325">
                <a:tc>
                  <a:txBody>
                    <a:bodyPr/>
                    <a:lstStyle/>
                    <a:p>
                      <a:r>
                        <a:rPr lang="en-GR" sz="2000" dirty="0"/>
                        <a:t>Industry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R" sz="2000" dirty="0"/>
                        <a:t>104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32991560"/>
                  </a:ext>
                </a:extLst>
              </a:tr>
              <a:tr h="358325">
                <a:tc>
                  <a:txBody>
                    <a:bodyPr/>
                    <a:lstStyle/>
                    <a:p>
                      <a:r>
                        <a:rPr lang="en-GR" sz="2000" dirty="0"/>
                        <a:t>other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R" sz="2000" dirty="0"/>
                        <a:t>36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793923713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634C03E-8904-E9EC-442A-8FB309686E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5024081"/>
              </p:ext>
            </p:extLst>
          </p:nvPr>
        </p:nvGraphicFramePr>
        <p:xfrm>
          <a:off x="738554" y="4346283"/>
          <a:ext cx="2870108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5054">
                  <a:extLst>
                    <a:ext uri="{9D8B030D-6E8A-4147-A177-3AD203B41FA5}">
                      <a16:colId xmlns:a16="http://schemas.microsoft.com/office/drawing/2014/main" val="2050105240"/>
                    </a:ext>
                  </a:extLst>
                </a:gridCol>
                <a:gridCol w="1435054">
                  <a:extLst>
                    <a:ext uri="{9D8B030D-6E8A-4147-A177-3AD203B41FA5}">
                      <a16:colId xmlns:a16="http://schemas.microsoft.com/office/drawing/2014/main" val="1052483679"/>
                    </a:ext>
                  </a:extLst>
                </a:gridCol>
              </a:tblGrid>
              <a:tr h="358325">
                <a:tc>
                  <a:txBody>
                    <a:bodyPr/>
                    <a:lstStyle/>
                    <a:p>
                      <a:r>
                        <a:rPr lang="en-GR" sz="2000" dirty="0"/>
                        <a:t>Gender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R" sz="2000" dirty="0"/>
                        <a:t>Entries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254366211"/>
                  </a:ext>
                </a:extLst>
              </a:tr>
              <a:tr h="358325">
                <a:tc>
                  <a:txBody>
                    <a:bodyPr/>
                    <a:lstStyle/>
                    <a:p>
                      <a:r>
                        <a:rPr lang="en-GR" sz="2000" dirty="0"/>
                        <a:t>Female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R" sz="2000" dirty="0"/>
                        <a:t>114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817632997"/>
                  </a:ext>
                </a:extLst>
              </a:tr>
              <a:tr h="358325">
                <a:tc>
                  <a:txBody>
                    <a:bodyPr/>
                    <a:lstStyle/>
                    <a:p>
                      <a:r>
                        <a:rPr lang="en-GR" sz="2000" dirty="0"/>
                        <a:t>Male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R" sz="2000" dirty="0"/>
                        <a:t>427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32991560"/>
                  </a:ext>
                </a:extLst>
              </a:tr>
              <a:tr h="358325">
                <a:tc>
                  <a:txBody>
                    <a:bodyPr/>
                    <a:lstStyle/>
                    <a:p>
                      <a:r>
                        <a:rPr lang="en-GR" sz="2000" dirty="0"/>
                        <a:t>other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R" sz="2000" dirty="0"/>
                        <a:t>3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793923713"/>
                  </a:ext>
                </a:extLst>
              </a:tr>
            </a:tbl>
          </a:graphicData>
        </a:graphic>
      </p:graphicFrame>
      <p:graphicFrame>
        <p:nvGraphicFramePr>
          <p:cNvPr id="6" name="Table 9">
            <a:extLst>
              <a:ext uri="{FF2B5EF4-FFF2-40B4-BE49-F238E27FC236}">
                <a16:creationId xmlns:a16="http://schemas.microsoft.com/office/drawing/2014/main" id="{F83D12A3-EA16-5D2E-31A1-E67534A5DF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8495357"/>
              </p:ext>
            </p:extLst>
          </p:nvPr>
        </p:nvGraphicFramePr>
        <p:xfrm>
          <a:off x="4433269" y="1567603"/>
          <a:ext cx="3768789" cy="2987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8485">
                  <a:extLst>
                    <a:ext uri="{9D8B030D-6E8A-4147-A177-3AD203B41FA5}">
                      <a16:colId xmlns:a16="http://schemas.microsoft.com/office/drawing/2014/main" val="2050105240"/>
                    </a:ext>
                  </a:extLst>
                </a:gridCol>
                <a:gridCol w="910304">
                  <a:extLst>
                    <a:ext uri="{9D8B030D-6E8A-4147-A177-3AD203B41FA5}">
                      <a16:colId xmlns:a16="http://schemas.microsoft.com/office/drawing/2014/main" val="1052483679"/>
                    </a:ext>
                  </a:extLst>
                </a:gridCol>
              </a:tblGrid>
              <a:tr h="358325">
                <a:tc>
                  <a:txBody>
                    <a:bodyPr/>
                    <a:lstStyle/>
                    <a:p>
                      <a:r>
                        <a:rPr lang="en-GR" sz="2000" dirty="0"/>
                        <a:t>Region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R" sz="2000" dirty="0"/>
                        <a:t>Entries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254366211"/>
                  </a:ext>
                </a:extLst>
              </a:tr>
              <a:tr h="358325">
                <a:tc>
                  <a:txBody>
                    <a:bodyPr/>
                    <a:lstStyle/>
                    <a:p>
                      <a:r>
                        <a:rPr lang="en-GR" sz="2000" dirty="0"/>
                        <a:t>North America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R" sz="2000" dirty="0"/>
                        <a:t>232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817632997"/>
                  </a:ext>
                </a:extLst>
              </a:tr>
              <a:tr h="358325">
                <a:tc>
                  <a:txBody>
                    <a:bodyPr/>
                    <a:lstStyle/>
                    <a:p>
                      <a:r>
                        <a:rPr lang="en-GR" sz="2000" dirty="0"/>
                        <a:t>LatinAmerica + Caribbean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R" sz="2000" dirty="0"/>
                        <a:t>4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32991560"/>
                  </a:ext>
                </a:extLst>
              </a:tr>
              <a:tr h="358325">
                <a:tc>
                  <a:txBody>
                    <a:bodyPr/>
                    <a:lstStyle/>
                    <a:p>
                      <a:r>
                        <a:rPr lang="en-GR" sz="2000" dirty="0"/>
                        <a:t>Europe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R" sz="2000" dirty="0"/>
                        <a:t>124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990977523"/>
                  </a:ext>
                </a:extLst>
              </a:tr>
              <a:tr h="358325">
                <a:tc>
                  <a:txBody>
                    <a:bodyPr/>
                    <a:lstStyle/>
                    <a:p>
                      <a:r>
                        <a:rPr lang="en-GR" sz="2000" dirty="0"/>
                        <a:t>Africa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R" sz="2000" dirty="0"/>
                        <a:t>16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756605162"/>
                  </a:ext>
                </a:extLst>
              </a:tr>
              <a:tr h="358325">
                <a:tc>
                  <a:txBody>
                    <a:bodyPr/>
                    <a:lstStyle/>
                    <a:p>
                      <a:r>
                        <a:rPr lang="en-GR" sz="2000" dirty="0"/>
                        <a:t>Asia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R" sz="2000" dirty="0"/>
                        <a:t>131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965148283"/>
                  </a:ext>
                </a:extLst>
              </a:tr>
              <a:tr h="358325">
                <a:tc>
                  <a:txBody>
                    <a:bodyPr/>
                    <a:lstStyle/>
                    <a:p>
                      <a:r>
                        <a:rPr lang="en-GR" sz="2000" dirty="0"/>
                        <a:t>Oceania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R" sz="2000" dirty="0"/>
                        <a:t>16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458698483"/>
                  </a:ext>
                </a:extLst>
              </a:tr>
              <a:tr h="358325">
                <a:tc>
                  <a:txBody>
                    <a:bodyPr/>
                    <a:lstStyle/>
                    <a:p>
                      <a:r>
                        <a:rPr lang="en-GR" sz="2000" dirty="0"/>
                        <a:t>unclear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R" sz="2000" dirty="0"/>
                        <a:t>21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793923713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1D48B47-A54F-F558-A02D-073B5B3EE5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7906913"/>
              </p:ext>
            </p:extLst>
          </p:nvPr>
        </p:nvGraphicFramePr>
        <p:xfrm>
          <a:off x="4433269" y="4704608"/>
          <a:ext cx="2870108" cy="11201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0669">
                  <a:extLst>
                    <a:ext uri="{9D8B030D-6E8A-4147-A177-3AD203B41FA5}">
                      <a16:colId xmlns:a16="http://schemas.microsoft.com/office/drawing/2014/main" val="2050105240"/>
                    </a:ext>
                  </a:extLst>
                </a:gridCol>
                <a:gridCol w="1289439">
                  <a:extLst>
                    <a:ext uri="{9D8B030D-6E8A-4147-A177-3AD203B41FA5}">
                      <a16:colId xmlns:a16="http://schemas.microsoft.com/office/drawing/2014/main" val="1052483679"/>
                    </a:ext>
                  </a:extLst>
                </a:gridCol>
              </a:tblGrid>
              <a:tr h="358325">
                <a:tc>
                  <a:txBody>
                    <a:bodyPr/>
                    <a:lstStyle/>
                    <a:p>
                      <a:r>
                        <a:rPr lang="en-GR" sz="2000" dirty="0"/>
                        <a:t>Status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R" sz="2000" dirty="0"/>
                        <a:t>Entries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254366211"/>
                  </a:ext>
                </a:extLst>
              </a:tr>
              <a:tr h="358325">
                <a:tc>
                  <a:txBody>
                    <a:bodyPr/>
                    <a:lstStyle/>
                    <a:p>
                      <a:r>
                        <a:rPr lang="en-GR" sz="2000" dirty="0"/>
                        <a:t>Member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R" sz="2000" dirty="0"/>
                        <a:t>358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817632997"/>
                  </a:ext>
                </a:extLst>
              </a:tr>
              <a:tr h="358325">
                <a:tc>
                  <a:txBody>
                    <a:bodyPr/>
                    <a:lstStyle/>
                    <a:p>
                      <a:r>
                        <a:rPr lang="en-GR" sz="2000" dirty="0"/>
                        <a:t>Nonmember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R" sz="2000" dirty="0"/>
                        <a:t>186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329915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43455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BFD39B0-118B-C178-5EEC-FD8D81648E27}"/>
              </a:ext>
            </a:extLst>
          </p:cNvPr>
          <p:cNvSpPr/>
          <p:nvPr/>
        </p:nvSpPr>
        <p:spPr>
          <a:xfrm>
            <a:off x="7347858" y="4329644"/>
            <a:ext cx="1796143" cy="14450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R" sz="140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419B57FE-8F27-A149-8C1E-93895A41A6F7}"/>
              </a:ext>
            </a:extLst>
          </p:cNvPr>
          <p:cNvSpPr/>
          <p:nvPr/>
        </p:nvSpPr>
        <p:spPr>
          <a:xfrm>
            <a:off x="4338376" y="2433829"/>
            <a:ext cx="3512593" cy="3090487"/>
          </a:xfrm>
          <a:prstGeom prst="ellipse">
            <a:avLst/>
          </a:prstGeom>
          <a:noFill/>
          <a:ln w="203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R" sz="1400">
              <a:noFill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0E184F2D-4988-FA49-AAC3-146CC35FDDD7}"/>
              </a:ext>
            </a:extLst>
          </p:cNvPr>
          <p:cNvSpPr/>
          <p:nvPr/>
        </p:nvSpPr>
        <p:spPr>
          <a:xfrm>
            <a:off x="5263218" y="3049147"/>
            <a:ext cx="1629279" cy="1798126"/>
          </a:xfrm>
          <a:custGeom>
            <a:avLst/>
            <a:gdLst>
              <a:gd name="connsiteX0" fmla="*/ 0 w 2012778"/>
              <a:gd name="connsiteY0" fmla="*/ 1006389 h 2012778"/>
              <a:gd name="connsiteX1" fmla="*/ 1006389 w 2012778"/>
              <a:gd name="connsiteY1" fmla="*/ 0 h 2012778"/>
              <a:gd name="connsiteX2" fmla="*/ 2012778 w 2012778"/>
              <a:gd name="connsiteY2" fmla="*/ 1006389 h 2012778"/>
              <a:gd name="connsiteX3" fmla="*/ 1006389 w 2012778"/>
              <a:gd name="connsiteY3" fmla="*/ 2012778 h 2012778"/>
              <a:gd name="connsiteX4" fmla="*/ 0 w 2012778"/>
              <a:gd name="connsiteY4" fmla="*/ 1006389 h 20127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12778" h="2012778">
                <a:moveTo>
                  <a:pt x="0" y="1006389"/>
                </a:moveTo>
                <a:cubicBezTo>
                  <a:pt x="0" y="450576"/>
                  <a:pt x="450576" y="0"/>
                  <a:pt x="1006389" y="0"/>
                </a:cubicBezTo>
                <a:cubicBezTo>
                  <a:pt x="1562202" y="0"/>
                  <a:pt x="2012778" y="450576"/>
                  <a:pt x="2012778" y="1006389"/>
                </a:cubicBezTo>
                <a:cubicBezTo>
                  <a:pt x="2012778" y="1562202"/>
                  <a:pt x="1562202" y="2012778"/>
                  <a:pt x="1006389" y="2012778"/>
                </a:cubicBezTo>
                <a:cubicBezTo>
                  <a:pt x="450576" y="2012778"/>
                  <a:pt x="0" y="1562202"/>
                  <a:pt x="0" y="1006389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  <a:scene3d>
            <a:camera prst="perspectiveRelaxedModerately" zoom="92000"/>
            <a:lightRig rig="balanced" dir="t">
              <a:rot lat="0" lon="0" rev="12700000"/>
            </a:lightRig>
          </a:scene3d>
          <a:sp3d prstMaterial="plastic">
            <a:bevelT w="50800" h="50800"/>
            <a:bevelB w="50800" h="50800"/>
          </a:sp3d>
        </p:spPr>
        <p:style>
          <a:lnRef idx="0">
            <a:schemeClr val="accent6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2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41076" tIns="241076" rIns="241076" bIns="241076" numCol="1" spcCol="1270" anchor="ctr" anchorCtr="0">
            <a:noAutofit/>
          </a:bodyPr>
          <a:lstStyle/>
          <a:p>
            <a:pPr algn="ctr" defTabSz="70008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 b="1" dirty="0">
                <a:solidFill>
                  <a:srgbClr val="FF0000"/>
                </a:solidFill>
              </a:rPr>
              <a:t>Strategy</a:t>
            </a:r>
            <a:endParaRPr lang="el-GR" sz="2400" b="1" dirty="0">
              <a:solidFill>
                <a:srgbClr val="FF0000"/>
              </a:solidFill>
            </a:endParaRP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28765618-C42B-C24E-9EE7-F30434BD1600}"/>
              </a:ext>
            </a:extLst>
          </p:cNvPr>
          <p:cNvSpPr/>
          <p:nvPr/>
        </p:nvSpPr>
        <p:spPr>
          <a:xfrm>
            <a:off x="5298841" y="1853765"/>
            <a:ext cx="1574448" cy="1056708"/>
          </a:xfrm>
          <a:custGeom>
            <a:avLst/>
            <a:gdLst>
              <a:gd name="connsiteX0" fmla="*/ 0 w 1408944"/>
              <a:gd name="connsiteY0" fmla="*/ 704472 h 1408944"/>
              <a:gd name="connsiteX1" fmla="*/ 704472 w 1408944"/>
              <a:gd name="connsiteY1" fmla="*/ 0 h 1408944"/>
              <a:gd name="connsiteX2" fmla="*/ 1408944 w 1408944"/>
              <a:gd name="connsiteY2" fmla="*/ 704472 h 1408944"/>
              <a:gd name="connsiteX3" fmla="*/ 704472 w 1408944"/>
              <a:gd name="connsiteY3" fmla="*/ 1408944 h 1408944"/>
              <a:gd name="connsiteX4" fmla="*/ 0 w 1408944"/>
              <a:gd name="connsiteY4" fmla="*/ 704472 h 1408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08944" h="1408944">
                <a:moveTo>
                  <a:pt x="0" y="704472"/>
                </a:moveTo>
                <a:cubicBezTo>
                  <a:pt x="0" y="315403"/>
                  <a:pt x="315403" y="0"/>
                  <a:pt x="704472" y="0"/>
                </a:cubicBezTo>
                <a:cubicBezTo>
                  <a:pt x="1093541" y="0"/>
                  <a:pt x="1408944" y="315403"/>
                  <a:pt x="1408944" y="704472"/>
                </a:cubicBezTo>
                <a:cubicBezTo>
                  <a:pt x="1408944" y="1093541"/>
                  <a:pt x="1093541" y="1408944"/>
                  <a:pt x="704472" y="1408944"/>
                </a:cubicBezTo>
                <a:cubicBezTo>
                  <a:pt x="315403" y="1408944"/>
                  <a:pt x="0" y="1093541"/>
                  <a:pt x="0" y="704472"/>
                </a:cubicBezTo>
                <a:close/>
              </a:path>
            </a:pathLst>
          </a:custGeom>
          <a:solidFill>
            <a:srgbClr val="000099"/>
          </a:solidFill>
          <a:ln>
            <a:solidFill>
              <a:srgbClr val="000099"/>
            </a:solidFill>
          </a:ln>
          <a:scene3d>
            <a:camera prst="perspectiveRelaxedModerately" zoom="92000"/>
            <a:lightRig rig="balanced" dir="t">
              <a:rot lat="0" lon="0" rev="12700000"/>
            </a:lightRig>
          </a:scene3d>
          <a:sp3d prstMaterial="plastic">
            <a:bevelT w="50800" h="50800"/>
            <a:bevelB w="50800" h="50800"/>
          </a:sp3d>
        </p:spPr>
        <p:style>
          <a:lnRef idx="0">
            <a:scrgbClr r="0" g="0" b="0"/>
          </a:lnRef>
          <a:fillRef idx="1">
            <a:scrgbClr r="0" g="0" b="0"/>
          </a:fillRef>
          <a:effectRef idx="2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71896" tIns="171896" rIns="171896" bIns="171896" numCol="1" spcCol="1270" anchor="ctr" anchorCtr="0">
            <a:noAutofit/>
          </a:bodyPr>
          <a:lstStyle/>
          <a:p>
            <a:pPr algn="ctr" defTabSz="60007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b="1" dirty="0">
                <a:solidFill>
                  <a:schemeClr val="bg1"/>
                </a:solidFill>
              </a:rPr>
              <a:t>Products/</a:t>
            </a:r>
          </a:p>
          <a:p>
            <a:pPr algn="ctr" defTabSz="60007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b="1" dirty="0">
                <a:solidFill>
                  <a:schemeClr val="bg1"/>
                </a:solidFill>
              </a:rPr>
              <a:t>Services</a:t>
            </a:r>
            <a:endParaRPr lang="el-GR" sz="1100" b="1" dirty="0">
              <a:solidFill>
                <a:schemeClr val="bg1"/>
              </a:solidFill>
            </a:endParaRP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56F4B028-F2DF-CC41-9903-5AF383AB6968}"/>
              </a:ext>
            </a:extLst>
          </p:cNvPr>
          <p:cNvSpPr/>
          <p:nvPr/>
        </p:nvSpPr>
        <p:spPr>
          <a:xfrm>
            <a:off x="7293502" y="3419855"/>
            <a:ext cx="1362614" cy="1056708"/>
          </a:xfrm>
          <a:custGeom>
            <a:avLst/>
            <a:gdLst>
              <a:gd name="connsiteX0" fmla="*/ 0 w 1408944"/>
              <a:gd name="connsiteY0" fmla="*/ 704472 h 1408944"/>
              <a:gd name="connsiteX1" fmla="*/ 704472 w 1408944"/>
              <a:gd name="connsiteY1" fmla="*/ 0 h 1408944"/>
              <a:gd name="connsiteX2" fmla="*/ 1408944 w 1408944"/>
              <a:gd name="connsiteY2" fmla="*/ 704472 h 1408944"/>
              <a:gd name="connsiteX3" fmla="*/ 704472 w 1408944"/>
              <a:gd name="connsiteY3" fmla="*/ 1408944 h 1408944"/>
              <a:gd name="connsiteX4" fmla="*/ 0 w 1408944"/>
              <a:gd name="connsiteY4" fmla="*/ 704472 h 1408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08944" h="1408944">
                <a:moveTo>
                  <a:pt x="0" y="704472"/>
                </a:moveTo>
                <a:cubicBezTo>
                  <a:pt x="0" y="315403"/>
                  <a:pt x="315403" y="0"/>
                  <a:pt x="704472" y="0"/>
                </a:cubicBezTo>
                <a:cubicBezTo>
                  <a:pt x="1093541" y="0"/>
                  <a:pt x="1408944" y="315403"/>
                  <a:pt x="1408944" y="704472"/>
                </a:cubicBezTo>
                <a:cubicBezTo>
                  <a:pt x="1408944" y="1093541"/>
                  <a:pt x="1093541" y="1408944"/>
                  <a:pt x="704472" y="1408944"/>
                </a:cubicBezTo>
                <a:cubicBezTo>
                  <a:pt x="315403" y="1408944"/>
                  <a:pt x="0" y="1093541"/>
                  <a:pt x="0" y="704472"/>
                </a:cubicBezTo>
                <a:close/>
              </a:path>
            </a:pathLst>
          </a:custGeom>
          <a:solidFill>
            <a:srgbClr val="000099"/>
          </a:solidFill>
          <a:ln>
            <a:solidFill>
              <a:srgbClr val="000099"/>
            </a:solidFill>
          </a:ln>
          <a:scene3d>
            <a:camera prst="perspectiveRelaxedModerately" zoom="92000"/>
            <a:lightRig rig="balanced" dir="t">
              <a:rot lat="0" lon="0" rev="12700000"/>
            </a:lightRig>
          </a:scene3d>
          <a:sp3d prstMaterial="plastic">
            <a:bevelT w="50800" h="50800"/>
            <a:bevelB w="50800" h="50800"/>
          </a:sp3d>
        </p:spPr>
        <p:style>
          <a:lnRef idx="0">
            <a:scrgbClr r="0" g="0" b="0"/>
          </a:lnRef>
          <a:fillRef idx="1">
            <a:scrgbClr r="0" g="0" b="0"/>
          </a:fillRef>
          <a:effectRef idx="2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71896" tIns="171896" rIns="171896" bIns="171896" numCol="1" spcCol="1270" anchor="ctr" anchorCtr="0">
            <a:noAutofit/>
          </a:bodyPr>
          <a:lstStyle/>
          <a:p>
            <a:pPr algn="ctr" defTabSz="60007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b="1" dirty="0">
                <a:solidFill>
                  <a:schemeClr val="bg1"/>
                </a:solidFill>
              </a:rPr>
              <a:t>People</a:t>
            </a:r>
            <a:endParaRPr lang="el-GR" sz="1100" b="1" dirty="0">
              <a:solidFill>
                <a:schemeClr val="bg1"/>
              </a:solidFill>
            </a:endParaRPr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C515807D-8F7D-464F-B7F7-280C45383847}"/>
              </a:ext>
            </a:extLst>
          </p:cNvPr>
          <p:cNvSpPr/>
          <p:nvPr/>
        </p:nvSpPr>
        <p:spPr>
          <a:xfrm>
            <a:off x="4357866" y="4740841"/>
            <a:ext cx="1326283" cy="1056708"/>
          </a:xfrm>
          <a:custGeom>
            <a:avLst/>
            <a:gdLst>
              <a:gd name="connsiteX0" fmla="*/ 0 w 1408944"/>
              <a:gd name="connsiteY0" fmla="*/ 704472 h 1408944"/>
              <a:gd name="connsiteX1" fmla="*/ 704472 w 1408944"/>
              <a:gd name="connsiteY1" fmla="*/ 0 h 1408944"/>
              <a:gd name="connsiteX2" fmla="*/ 1408944 w 1408944"/>
              <a:gd name="connsiteY2" fmla="*/ 704472 h 1408944"/>
              <a:gd name="connsiteX3" fmla="*/ 704472 w 1408944"/>
              <a:gd name="connsiteY3" fmla="*/ 1408944 h 1408944"/>
              <a:gd name="connsiteX4" fmla="*/ 0 w 1408944"/>
              <a:gd name="connsiteY4" fmla="*/ 704472 h 1408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08944" h="1408944">
                <a:moveTo>
                  <a:pt x="0" y="704472"/>
                </a:moveTo>
                <a:cubicBezTo>
                  <a:pt x="0" y="315403"/>
                  <a:pt x="315403" y="0"/>
                  <a:pt x="704472" y="0"/>
                </a:cubicBezTo>
                <a:cubicBezTo>
                  <a:pt x="1093541" y="0"/>
                  <a:pt x="1408944" y="315403"/>
                  <a:pt x="1408944" y="704472"/>
                </a:cubicBezTo>
                <a:cubicBezTo>
                  <a:pt x="1408944" y="1093541"/>
                  <a:pt x="1093541" y="1408944"/>
                  <a:pt x="704472" y="1408944"/>
                </a:cubicBezTo>
                <a:cubicBezTo>
                  <a:pt x="315403" y="1408944"/>
                  <a:pt x="0" y="1093541"/>
                  <a:pt x="0" y="704472"/>
                </a:cubicBezTo>
                <a:close/>
              </a:path>
            </a:pathLst>
          </a:custGeom>
          <a:solidFill>
            <a:srgbClr val="000099"/>
          </a:solidFill>
          <a:ln>
            <a:solidFill>
              <a:srgbClr val="000099"/>
            </a:solidFill>
          </a:ln>
          <a:scene3d>
            <a:camera prst="perspectiveRelaxedModerately" zoom="92000"/>
            <a:lightRig rig="balanced" dir="t">
              <a:rot lat="0" lon="0" rev="12700000"/>
            </a:lightRig>
          </a:scene3d>
          <a:sp3d prstMaterial="plastic">
            <a:bevelT w="50800" h="50800"/>
            <a:bevelB w="50800" h="50800"/>
          </a:sp3d>
        </p:spPr>
        <p:style>
          <a:lnRef idx="0">
            <a:scrgbClr r="0" g="0" b="0"/>
          </a:lnRef>
          <a:fillRef idx="1">
            <a:scrgbClr r="0" g="0" b="0"/>
          </a:fillRef>
          <a:effectRef idx="2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71896" tIns="171896" rIns="171896" bIns="171896" numCol="1" spcCol="1270" anchor="ctr" anchorCtr="0">
            <a:noAutofit/>
          </a:bodyPr>
          <a:lstStyle/>
          <a:p>
            <a:pPr algn="ctr" defTabSz="60007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b="1" dirty="0">
                <a:solidFill>
                  <a:schemeClr val="bg1"/>
                </a:solidFill>
              </a:rPr>
              <a:t>Processes</a:t>
            </a:r>
            <a:endParaRPr lang="el-GR" sz="1100" b="1" dirty="0">
              <a:solidFill>
                <a:schemeClr val="bg1"/>
              </a:solidFill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10254152-D61F-9542-BCA4-6A3552AA3176}"/>
              </a:ext>
            </a:extLst>
          </p:cNvPr>
          <p:cNvSpPr/>
          <p:nvPr/>
        </p:nvSpPr>
        <p:spPr>
          <a:xfrm>
            <a:off x="3550980" y="3419344"/>
            <a:ext cx="1292028" cy="1057730"/>
          </a:xfrm>
          <a:custGeom>
            <a:avLst/>
            <a:gdLst>
              <a:gd name="connsiteX0" fmla="*/ 0 w 1408944"/>
              <a:gd name="connsiteY0" fmla="*/ 704472 h 1408944"/>
              <a:gd name="connsiteX1" fmla="*/ 704472 w 1408944"/>
              <a:gd name="connsiteY1" fmla="*/ 0 h 1408944"/>
              <a:gd name="connsiteX2" fmla="*/ 1408944 w 1408944"/>
              <a:gd name="connsiteY2" fmla="*/ 704472 h 1408944"/>
              <a:gd name="connsiteX3" fmla="*/ 704472 w 1408944"/>
              <a:gd name="connsiteY3" fmla="*/ 1408944 h 1408944"/>
              <a:gd name="connsiteX4" fmla="*/ 0 w 1408944"/>
              <a:gd name="connsiteY4" fmla="*/ 704472 h 1408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08944" h="1408944">
                <a:moveTo>
                  <a:pt x="0" y="704472"/>
                </a:moveTo>
                <a:cubicBezTo>
                  <a:pt x="0" y="315403"/>
                  <a:pt x="315403" y="0"/>
                  <a:pt x="704472" y="0"/>
                </a:cubicBezTo>
                <a:cubicBezTo>
                  <a:pt x="1093541" y="0"/>
                  <a:pt x="1408944" y="315403"/>
                  <a:pt x="1408944" y="704472"/>
                </a:cubicBezTo>
                <a:cubicBezTo>
                  <a:pt x="1408944" y="1093541"/>
                  <a:pt x="1093541" y="1408944"/>
                  <a:pt x="704472" y="1408944"/>
                </a:cubicBezTo>
                <a:cubicBezTo>
                  <a:pt x="315403" y="1408944"/>
                  <a:pt x="0" y="1093541"/>
                  <a:pt x="0" y="704472"/>
                </a:cubicBezTo>
                <a:close/>
              </a:path>
            </a:pathLst>
          </a:custGeom>
          <a:solidFill>
            <a:srgbClr val="000099"/>
          </a:solidFill>
          <a:ln>
            <a:solidFill>
              <a:srgbClr val="000099"/>
            </a:solidFill>
          </a:ln>
          <a:scene3d>
            <a:camera prst="perspectiveRelaxedModerately" zoom="92000"/>
            <a:lightRig rig="balanced" dir="t">
              <a:rot lat="0" lon="0" rev="12700000"/>
            </a:lightRig>
          </a:scene3d>
          <a:sp3d prstMaterial="plastic">
            <a:bevelT w="50800" h="50800"/>
            <a:bevelB w="50800" h="50800"/>
          </a:sp3d>
        </p:spPr>
        <p:style>
          <a:lnRef idx="0">
            <a:scrgbClr r="0" g="0" b="0"/>
          </a:lnRef>
          <a:fillRef idx="1">
            <a:scrgbClr r="0" g="0" b="0"/>
          </a:fillRef>
          <a:effectRef idx="2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71896" tIns="171896" rIns="171896" bIns="171896" numCol="1" spcCol="1270" anchor="ctr" anchorCtr="0">
            <a:noAutofit/>
          </a:bodyPr>
          <a:lstStyle/>
          <a:p>
            <a:pPr algn="ctr" defTabSz="60007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b="1" dirty="0">
                <a:solidFill>
                  <a:schemeClr val="bg1"/>
                </a:solidFill>
              </a:rPr>
              <a:t>Finances</a:t>
            </a:r>
            <a:endParaRPr lang="el-GR" sz="1100" b="1" dirty="0">
              <a:solidFill>
                <a:schemeClr val="bg1"/>
              </a:solidFill>
            </a:endParaRPr>
          </a:p>
        </p:txBody>
      </p:sp>
      <p:grpSp>
        <p:nvGrpSpPr>
          <p:cNvPr id="13" name="Diagram group">
            <a:extLst>
              <a:ext uri="{FF2B5EF4-FFF2-40B4-BE49-F238E27FC236}">
                <a16:creationId xmlns:a16="http://schemas.microsoft.com/office/drawing/2014/main" id="{DF783F0A-F11E-2E4E-9BFB-B171696843CA}"/>
              </a:ext>
            </a:extLst>
          </p:cNvPr>
          <p:cNvGrpSpPr/>
          <p:nvPr/>
        </p:nvGrpSpPr>
        <p:grpSpPr>
          <a:xfrm>
            <a:off x="4850800" y="3730025"/>
            <a:ext cx="432048" cy="436368"/>
            <a:chOff x="3410204" y="605151"/>
            <a:chExt cx="3192363" cy="3192363"/>
          </a:xfrm>
          <a:solidFill>
            <a:schemeClr val="bg1">
              <a:lumMod val="85000"/>
            </a:schemeClr>
          </a:solidFill>
          <a:scene3d>
            <a:camera prst="perspectiveRelaxedModerately" zoom="92000"/>
            <a:lightRig rig="balanced" dir="t">
              <a:rot lat="0" lon="0" rev="12700000"/>
            </a:lightRig>
          </a:scene3d>
        </p:grpSpPr>
        <p:grpSp>
          <p:nvGrpSpPr>
            <p:cNvPr id="14" name="Group 11">
              <a:extLst>
                <a:ext uri="{FF2B5EF4-FFF2-40B4-BE49-F238E27FC236}">
                  <a16:creationId xmlns:a16="http://schemas.microsoft.com/office/drawing/2014/main" id="{8BA53F42-3208-674B-A5EF-50EF53E93045}"/>
                </a:ext>
              </a:extLst>
            </p:cNvPr>
            <p:cNvGrpSpPr/>
            <p:nvPr/>
          </p:nvGrpSpPr>
          <p:grpSpPr>
            <a:xfrm>
              <a:off x="3410204" y="605151"/>
              <a:ext cx="3192363" cy="3192363"/>
              <a:chOff x="3410204" y="605151"/>
              <a:chExt cx="3192363" cy="3192363"/>
            </a:xfrm>
            <a:grpFill/>
          </p:grpSpPr>
          <p:sp>
            <p:nvSpPr>
              <p:cNvPr id="15" name="Down Arrow 14">
                <a:extLst>
                  <a:ext uri="{FF2B5EF4-FFF2-40B4-BE49-F238E27FC236}">
                    <a16:creationId xmlns:a16="http://schemas.microsoft.com/office/drawing/2014/main" id="{181E99B4-8F47-B24A-8BF3-319D1A598F95}"/>
                  </a:ext>
                </a:extLst>
              </p:cNvPr>
              <p:cNvSpPr/>
              <p:nvPr/>
            </p:nvSpPr>
            <p:spPr>
              <a:xfrm rot="5400000">
                <a:off x="3410204" y="605151"/>
                <a:ext cx="3192363" cy="3192363"/>
              </a:xfrm>
              <a:prstGeom prst="downArrow">
                <a:avLst>
                  <a:gd name="adj1" fmla="val 50000"/>
                  <a:gd name="adj2" fmla="val 35000"/>
                </a:avLst>
              </a:prstGeom>
              <a:grpFill/>
              <a:sp3d prstMaterial="plastic">
                <a:bevelT w="50800" h="50800"/>
                <a:bevelB w="50800" h="50800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4">
                  <a:shade val="80000"/>
                  <a:hueOff val="0"/>
                  <a:satOff val="0"/>
                  <a:lumOff val="58383"/>
                  <a:alphaOff val="0"/>
                </a:schemeClr>
              </a:fillRef>
              <a:effectRef idx="2">
                <a:schemeClr val="accent4">
                  <a:shade val="80000"/>
                  <a:hueOff val="0"/>
                  <a:satOff val="0"/>
                  <a:lumOff val="58383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GR" sz="1400"/>
              </a:p>
            </p:txBody>
          </p:sp>
          <p:sp>
            <p:nvSpPr>
              <p:cNvPr id="16" name="Down Arrow 4">
                <a:extLst>
                  <a:ext uri="{FF2B5EF4-FFF2-40B4-BE49-F238E27FC236}">
                    <a16:creationId xmlns:a16="http://schemas.microsoft.com/office/drawing/2014/main" id="{B85C235F-CDD5-8643-AB5E-5797C5E1DC07}"/>
                  </a:ext>
                </a:extLst>
              </p:cNvPr>
              <p:cNvSpPr/>
              <p:nvPr/>
            </p:nvSpPr>
            <p:spPr>
              <a:xfrm>
                <a:off x="3968868" y="1403242"/>
                <a:ext cx="2633699" cy="1596181"/>
              </a:xfrm>
              <a:prstGeom prst="rect">
                <a:avLst/>
              </a:prstGeom>
              <a:grpFill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lIns="298704" tIns="298704" rIns="298704" bIns="298704" spcCol="1270" anchor="ctr"/>
              <a:lstStyle/>
              <a:p>
                <a:pPr algn="ctr" defTabSz="1866900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endParaRPr lang="el-GR" sz="1400"/>
              </a:p>
            </p:txBody>
          </p:sp>
        </p:grpSp>
      </p:grpSp>
      <p:grpSp>
        <p:nvGrpSpPr>
          <p:cNvPr id="17" name="Diagram group">
            <a:extLst>
              <a:ext uri="{FF2B5EF4-FFF2-40B4-BE49-F238E27FC236}">
                <a16:creationId xmlns:a16="http://schemas.microsoft.com/office/drawing/2014/main" id="{DF359AF1-5B00-DA47-8C79-2C1A35C476D7}"/>
              </a:ext>
            </a:extLst>
          </p:cNvPr>
          <p:cNvGrpSpPr/>
          <p:nvPr/>
        </p:nvGrpSpPr>
        <p:grpSpPr>
          <a:xfrm rot="10800000">
            <a:off x="6873290" y="3705184"/>
            <a:ext cx="432047" cy="486052"/>
            <a:chOff x="3410204" y="605151"/>
            <a:chExt cx="3192363" cy="3192363"/>
          </a:xfrm>
          <a:solidFill>
            <a:schemeClr val="bg1">
              <a:lumMod val="85000"/>
            </a:schemeClr>
          </a:solidFill>
          <a:scene3d>
            <a:camera prst="perspectiveRelaxedModerately" zoom="92000"/>
            <a:lightRig rig="balanced" dir="t">
              <a:rot lat="0" lon="0" rev="12700000"/>
            </a:lightRig>
          </a:scene3d>
        </p:grpSpPr>
        <p:grpSp>
          <p:nvGrpSpPr>
            <p:cNvPr id="18" name="Group 11">
              <a:extLst>
                <a:ext uri="{FF2B5EF4-FFF2-40B4-BE49-F238E27FC236}">
                  <a16:creationId xmlns:a16="http://schemas.microsoft.com/office/drawing/2014/main" id="{9CE32A1B-18A6-B941-8B9D-50AF4B78B6BE}"/>
                </a:ext>
              </a:extLst>
            </p:cNvPr>
            <p:cNvGrpSpPr/>
            <p:nvPr/>
          </p:nvGrpSpPr>
          <p:grpSpPr>
            <a:xfrm>
              <a:off x="3410204" y="605151"/>
              <a:ext cx="3192363" cy="3192363"/>
              <a:chOff x="3410204" y="605151"/>
              <a:chExt cx="3192363" cy="3192363"/>
            </a:xfrm>
            <a:grpFill/>
          </p:grpSpPr>
          <p:sp>
            <p:nvSpPr>
              <p:cNvPr id="19" name="Down Arrow 18">
                <a:extLst>
                  <a:ext uri="{FF2B5EF4-FFF2-40B4-BE49-F238E27FC236}">
                    <a16:creationId xmlns:a16="http://schemas.microsoft.com/office/drawing/2014/main" id="{D8D4D1F0-6DDD-F545-A3E6-58A5AD5349B3}"/>
                  </a:ext>
                </a:extLst>
              </p:cNvPr>
              <p:cNvSpPr/>
              <p:nvPr/>
            </p:nvSpPr>
            <p:spPr>
              <a:xfrm rot="5400000">
                <a:off x="3410204" y="605151"/>
                <a:ext cx="3192363" cy="3192363"/>
              </a:xfrm>
              <a:prstGeom prst="downArrow">
                <a:avLst>
                  <a:gd name="adj1" fmla="val 50000"/>
                  <a:gd name="adj2" fmla="val 35000"/>
                </a:avLst>
              </a:prstGeom>
              <a:grpFill/>
              <a:sp3d prstMaterial="plastic">
                <a:bevelT w="50800" h="50800"/>
                <a:bevelB w="50800" h="50800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4">
                  <a:shade val="80000"/>
                  <a:hueOff val="0"/>
                  <a:satOff val="0"/>
                  <a:lumOff val="58383"/>
                  <a:alphaOff val="0"/>
                </a:schemeClr>
              </a:fillRef>
              <a:effectRef idx="2">
                <a:schemeClr val="accent4">
                  <a:shade val="80000"/>
                  <a:hueOff val="0"/>
                  <a:satOff val="0"/>
                  <a:lumOff val="58383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GR" sz="1400"/>
              </a:p>
            </p:txBody>
          </p:sp>
          <p:sp>
            <p:nvSpPr>
              <p:cNvPr id="20" name="Down Arrow 4">
                <a:extLst>
                  <a:ext uri="{FF2B5EF4-FFF2-40B4-BE49-F238E27FC236}">
                    <a16:creationId xmlns:a16="http://schemas.microsoft.com/office/drawing/2014/main" id="{2575C61A-8447-BD47-A41D-768343ACEEAB}"/>
                  </a:ext>
                </a:extLst>
              </p:cNvPr>
              <p:cNvSpPr/>
              <p:nvPr/>
            </p:nvSpPr>
            <p:spPr>
              <a:xfrm>
                <a:off x="3968868" y="1403242"/>
                <a:ext cx="2633699" cy="1596181"/>
              </a:xfrm>
              <a:prstGeom prst="rect">
                <a:avLst/>
              </a:prstGeom>
              <a:grpFill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lIns="298704" tIns="298704" rIns="298704" bIns="298704" spcCol="1270" anchor="ctr"/>
              <a:lstStyle/>
              <a:p>
                <a:pPr algn="ctr" defTabSz="1866900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endParaRPr lang="el-GR" sz="1400"/>
              </a:p>
            </p:txBody>
          </p:sp>
        </p:grpSp>
      </p:grpSp>
      <p:grpSp>
        <p:nvGrpSpPr>
          <p:cNvPr id="21" name="Diagram group">
            <a:extLst>
              <a:ext uri="{FF2B5EF4-FFF2-40B4-BE49-F238E27FC236}">
                <a16:creationId xmlns:a16="http://schemas.microsoft.com/office/drawing/2014/main" id="{B77432EF-77E7-BA44-9993-F203C53FC433}"/>
              </a:ext>
            </a:extLst>
          </p:cNvPr>
          <p:cNvGrpSpPr/>
          <p:nvPr/>
        </p:nvGrpSpPr>
        <p:grpSpPr>
          <a:xfrm rot="5400000">
            <a:off x="5842403" y="2840181"/>
            <a:ext cx="470910" cy="401282"/>
            <a:chOff x="3410204" y="605151"/>
            <a:chExt cx="3192363" cy="3192363"/>
          </a:xfrm>
          <a:solidFill>
            <a:schemeClr val="bg1">
              <a:lumMod val="85000"/>
            </a:schemeClr>
          </a:solidFill>
          <a:scene3d>
            <a:camera prst="perspectiveRelaxedModerately" zoom="92000"/>
            <a:lightRig rig="balanced" dir="t">
              <a:rot lat="0" lon="0" rev="12700000"/>
            </a:lightRig>
          </a:scene3d>
        </p:grpSpPr>
        <p:grpSp>
          <p:nvGrpSpPr>
            <p:cNvPr id="22" name="Group 11">
              <a:extLst>
                <a:ext uri="{FF2B5EF4-FFF2-40B4-BE49-F238E27FC236}">
                  <a16:creationId xmlns:a16="http://schemas.microsoft.com/office/drawing/2014/main" id="{53F30CA0-422D-5F4F-920E-9E5FBF24BF1A}"/>
                </a:ext>
              </a:extLst>
            </p:cNvPr>
            <p:cNvGrpSpPr/>
            <p:nvPr/>
          </p:nvGrpSpPr>
          <p:grpSpPr>
            <a:xfrm>
              <a:off x="3410204" y="605151"/>
              <a:ext cx="3192363" cy="3192363"/>
              <a:chOff x="3410204" y="605151"/>
              <a:chExt cx="3192363" cy="3192363"/>
            </a:xfrm>
            <a:grpFill/>
          </p:grpSpPr>
          <p:sp>
            <p:nvSpPr>
              <p:cNvPr id="23" name="Down Arrow 22">
                <a:extLst>
                  <a:ext uri="{FF2B5EF4-FFF2-40B4-BE49-F238E27FC236}">
                    <a16:creationId xmlns:a16="http://schemas.microsoft.com/office/drawing/2014/main" id="{937CDCB4-B72F-CC47-9800-3EF3A7E7BC2B}"/>
                  </a:ext>
                </a:extLst>
              </p:cNvPr>
              <p:cNvSpPr/>
              <p:nvPr/>
            </p:nvSpPr>
            <p:spPr>
              <a:xfrm rot="5400000">
                <a:off x="3410204" y="605151"/>
                <a:ext cx="3192363" cy="3192363"/>
              </a:xfrm>
              <a:prstGeom prst="downArrow">
                <a:avLst>
                  <a:gd name="adj1" fmla="val 50000"/>
                  <a:gd name="adj2" fmla="val 35000"/>
                </a:avLst>
              </a:prstGeom>
              <a:grpFill/>
              <a:sp3d prstMaterial="plastic">
                <a:bevelT w="50800" h="50800"/>
                <a:bevelB w="50800" h="50800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4">
                  <a:shade val="80000"/>
                  <a:hueOff val="0"/>
                  <a:satOff val="0"/>
                  <a:lumOff val="58383"/>
                  <a:alphaOff val="0"/>
                </a:schemeClr>
              </a:fillRef>
              <a:effectRef idx="2">
                <a:schemeClr val="accent4">
                  <a:shade val="80000"/>
                  <a:hueOff val="0"/>
                  <a:satOff val="0"/>
                  <a:lumOff val="58383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GR" sz="1400"/>
              </a:p>
            </p:txBody>
          </p:sp>
          <p:sp>
            <p:nvSpPr>
              <p:cNvPr id="24" name="Down Arrow 4">
                <a:extLst>
                  <a:ext uri="{FF2B5EF4-FFF2-40B4-BE49-F238E27FC236}">
                    <a16:creationId xmlns:a16="http://schemas.microsoft.com/office/drawing/2014/main" id="{EB4E1C60-E1EE-9245-8DF8-E545BF5FF534}"/>
                  </a:ext>
                </a:extLst>
              </p:cNvPr>
              <p:cNvSpPr/>
              <p:nvPr/>
            </p:nvSpPr>
            <p:spPr>
              <a:xfrm>
                <a:off x="3968868" y="1403242"/>
                <a:ext cx="2633699" cy="1596181"/>
              </a:xfrm>
              <a:prstGeom prst="rect">
                <a:avLst/>
              </a:prstGeom>
              <a:grpFill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lIns="298704" tIns="298704" rIns="298704" bIns="298704" spcCol="1270" anchor="ctr"/>
              <a:lstStyle/>
              <a:p>
                <a:pPr algn="ctr" defTabSz="1866900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endParaRPr lang="el-GR" sz="1400"/>
              </a:p>
            </p:txBody>
          </p:sp>
        </p:grp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2B0F429C-6071-6E43-B51C-7A6AFA8A8516}"/>
              </a:ext>
            </a:extLst>
          </p:cNvPr>
          <p:cNvCxnSpPr/>
          <p:nvPr/>
        </p:nvCxnSpPr>
        <p:spPr>
          <a:xfrm>
            <a:off x="3554600" y="3078923"/>
            <a:ext cx="4995897" cy="8579"/>
          </a:xfrm>
          <a:prstGeom prst="line">
            <a:avLst/>
          </a:prstGeom>
          <a:ln w="57150">
            <a:solidFill>
              <a:srgbClr val="000099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Freeform 44">
            <a:extLst>
              <a:ext uri="{FF2B5EF4-FFF2-40B4-BE49-F238E27FC236}">
                <a16:creationId xmlns:a16="http://schemas.microsoft.com/office/drawing/2014/main" id="{1434338D-3C66-F946-A041-506C14715D96}"/>
              </a:ext>
            </a:extLst>
          </p:cNvPr>
          <p:cNvSpPr/>
          <p:nvPr/>
        </p:nvSpPr>
        <p:spPr>
          <a:xfrm>
            <a:off x="6575655" y="4708143"/>
            <a:ext cx="1326283" cy="1056708"/>
          </a:xfrm>
          <a:custGeom>
            <a:avLst/>
            <a:gdLst>
              <a:gd name="connsiteX0" fmla="*/ 0 w 1408944"/>
              <a:gd name="connsiteY0" fmla="*/ 704472 h 1408944"/>
              <a:gd name="connsiteX1" fmla="*/ 704472 w 1408944"/>
              <a:gd name="connsiteY1" fmla="*/ 0 h 1408944"/>
              <a:gd name="connsiteX2" fmla="*/ 1408944 w 1408944"/>
              <a:gd name="connsiteY2" fmla="*/ 704472 h 1408944"/>
              <a:gd name="connsiteX3" fmla="*/ 704472 w 1408944"/>
              <a:gd name="connsiteY3" fmla="*/ 1408944 h 1408944"/>
              <a:gd name="connsiteX4" fmla="*/ 0 w 1408944"/>
              <a:gd name="connsiteY4" fmla="*/ 704472 h 1408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08944" h="1408944">
                <a:moveTo>
                  <a:pt x="0" y="704472"/>
                </a:moveTo>
                <a:cubicBezTo>
                  <a:pt x="0" y="315403"/>
                  <a:pt x="315403" y="0"/>
                  <a:pt x="704472" y="0"/>
                </a:cubicBezTo>
                <a:cubicBezTo>
                  <a:pt x="1093541" y="0"/>
                  <a:pt x="1408944" y="315403"/>
                  <a:pt x="1408944" y="704472"/>
                </a:cubicBezTo>
                <a:cubicBezTo>
                  <a:pt x="1408944" y="1093541"/>
                  <a:pt x="1093541" y="1408944"/>
                  <a:pt x="704472" y="1408944"/>
                </a:cubicBezTo>
                <a:cubicBezTo>
                  <a:pt x="315403" y="1408944"/>
                  <a:pt x="0" y="1093541"/>
                  <a:pt x="0" y="704472"/>
                </a:cubicBezTo>
                <a:close/>
              </a:path>
            </a:pathLst>
          </a:custGeom>
          <a:solidFill>
            <a:srgbClr val="000099"/>
          </a:solidFill>
          <a:ln>
            <a:solidFill>
              <a:srgbClr val="000099"/>
            </a:solidFill>
          </a:ln>
          <a:scene3d>
            <a:camera prst="perspectiveRelaxedModerately" zoom="92000"/>
            <a:lightRig rig="balanced" dir="t">
              <a:rot lat="0" lon="0" rev="12700000"/>
            </a:lightRig>
          </a:scene3d>
          <a:sp3d prstMaterial="plastic">
            <a:bevelT w="50800" h="50800"/>
            <a:bevelB w="50800" h="50800"/>
          </a:sp3d>
        </p:spPr>
        <p:style>
          <a:lnRef idx="0">
            <a:scrgbClr r="0" g="0" b="0"/>
          </a:lnRef>
          <a:fillRef idx="1">
            <a:scrgbClr r="0" g="0" b="0"/>
          </a:fillRef>
          <a:effectRef idx="2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71896" tIns="171896" rIns="171896" bIns="171896" numCol="1" spcCol="1270" anchor="ctr" anchorCtr="0">
            <a:noAutofit/>
          </a:bodyPr>
          <a:lstStyle/>
          <a:p>
            <a:pPr algn="ctr" defTabSz="60007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b="1" dirty="0">
                <a:solidFill>
                  <a:schemeClr val="bg1"/>
                </a:solidFill>
              </a:rPr>
              <a:t>Infra-</a:t>
            </a:r>
          </a:p>
          <a:p>
            <a:pPr algn="ctr" defTabSz="60007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b="1" dirty="0">
                <a:solidFill>
                  <a:schemeClr val="bg1"/>
                </a:solidFill>
              </a:rPr>
              <a:t>structures</a:t>
            </a:r>
            <a:endParaRPr lang="el-GR" sz="1100" b="1" dirty="0">
              <a:solidFill>
                <a:schemeClr val="bg1"/>
              </a:solidFill>
            </a:endParaRPr>
          </a:p>
        </p:txBody>
      </p:sp>
      <p:grpSp>
        <p:nvGrpSpPr>
          <p:cNvPr id="46" name="Diagram group">
            <a:extLst>
              <a:ext uri="{FF2B5EF4-FFF2-40B4-BE49-F238E27FC236}">
                <a16:creationId xmlns:a16="http://schemas.microsoft.com/office/drawing/2014/main" id="{4CD13F04-20C1-CA44-8AC8-76E5FE3D5EC5}"/>
              </a:ext>
            </a:extLst>
          </p:cNvPr>
          <p:cNvGrpSpPr/>
          <p:nvPr/>
        </p:nvGrpSpPr>
        <p:grpSpPr>
          <a:xfrm rot="18542176">
            <a:off x="5234998" y="4500277"/>
            <a:ext cx="432041" cy="462754"/>
            <a:chOff x="3410204" y="605151"/>
            <a:chExt cx="3192363" cy="3192363"/>
          </a:xfrm>
          <a:solidFill>
            <a:schemeClr val="bg1">
              <a:lumMod val="85000"/>
            </a:schemeClr>
          </a:solidFill>
          <a:scene3d>
            <a:camera prst="perspectiveRelaxedModerately" zoom="92000"/>
            <a:lightRig rig="balanced" dir="t">
              <a:rot lat="0" lon="0" rev="12700000"/>
            </a:lightRig>
          </a:scene3d>
        </p:grpSpPr>
        <p:grpSp>
          <p:nvGrpSpPr>
            <p:cNvPr id="47" name="Group 11">
              <a:extLst>
                <a:ext uri="{FF2B5EF4-FFF2-40B4-BE49-F238E27FC236}">
                  <a16:creationId xmlns:a16="http://schemas.microsoft.com/office/drawing/2014/main" id="{30235BD5-70F1-F04D-A959-D498868CEF59}"/>
                </a:ext>
              </a:extLst>
            </p:cNvPr>
            <p:cNvGrpSpPr/>
            <p:nvPr/>
          </p:nvGrpSpPr>
          <p:grpSpPr>
            <a:xfrm>
              <a:off x="3410204" y="605151"/>
              <a:ext cx="3192363" cy="3192363"/>
              <a:chOff x="3410204" y="605151"/>
              <a:chExt cx="3192363" cy="3192363"/>
            </a:xfrm>
            <a:grpFill/>
          </p:grpSpPr>
          <p:sp>
            <p:nvSpPr>
              <p:cNvPr id="48" name="Down Arrow 47">
                <a:extLst>
                  <a:ext uri="{FF2B5EF4-FFF2-40B4-BE49-F238E27FC236}">
                    <a16:creationId xmlns:a16="http://schemas.microsoft.com/office/drawing/2014/main" id="{6DDB260D-59D0-9647-8884-42FE6315C319}"/>
                  </a:ext>
                </a:extLst>
              </p:cNvPr>
              <p:cNvSpPr/>
              <p:nvPr/>
            </p:nvSpPr>
            <p:spPr>
              <a:xfrm rot="5400000">
                <a:off x="3410204" y="605151"/>
                <a:ext cx="3192363" cy="3192363"/>
              </a:xfrm>
              <a:prstGeom prst="downArrow">
                <a:avLst>
                  <a:gd name="adj1" fmla="val 50000"/>
                  <a:gd name="adj2" fmla="val 35000"/>
                </a:avLst>
              </a:prstGeom>
              <a:grpFill/>
              <a:sp3d prstMaterial="plastic">
                <a:bevelT w="50800" h="50800"/>
                <a:bevelB w="50800" h="50800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4">
                  <a:shade val="80000"/>
                  <a:hueOff val="0"/>
                  <a:satOff val="0"/>
                  <a:lumOff val="58383"/>
                  <a:alphaOff val="0"/>
                </a:schemeClr>
              </a:fillRef>
              <a:effectRef idx="2">
                <a:schemeClr val="accent4">
                  <a:shade val="80000"/>
                  <a:hueOff val="0"/>
                  <a:satOff val="0"/>
                  <a:lumOff val="58383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GR" sz="1400"/>
              </a:p>
            </p:txBody>
          </p:sp>
          <p:sp>
            <p:nvSpPr>
              <p:cNvPr id="49" name="Down Arrow 4">
                <a:extLst>
                  <a:ext uri="{FF2B5EF4-FFF2-40B4-BE49-F238E27FC236}">
                    <a16:creationId xmlns:a16="http://schemas.microsoft.com/office/drawing/2014/main" id="{C486712F-2AD8-264D-8EA9-B9572225177D}"/>
                  </a:ext>
                </a:extLst>
              </p:cNvPr>
              <p:cNvSpPr/>
              <p:nvPr/>
            </p:nvSpPr>
            <p:spPr>
              <a:xfrm>
                <a:off x="3968868" y="1403242"/>
                <a:ext cx="2633699" cy="1596181"/>
              </a:xfrm>
              <a:prstGeom prst="rect">
                <a:avLst/>
              </a:prstGeom>
              <a:grpFill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lIns="298704" tIns="298704" rIns="298704" bIns="298704" spcCol="1270" anchor="ctr"/>
              <a:lstStyle/>
              <a:p>
                <a:pPr algn="ctr" defTabSz="1866900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endParaRPr lang="el-GR" sz="1400"/>
              </a:p>
            </p:txBody>
          </p:sp>
        </p:grpSp>
      </p:grpSp>
      <p:grpSp>
        <p:nvGrpSpPr>
          <p:cNvPr id="50" name="Diagram group">
            <a:extLst>
              <a:ext uri="{FF2B5EF4-FFF2-40B4-BE49-F238E27FC236}">
                <a16:creationId xmlns:a16="http://schemas.microsoft.com/office/drawing/2014/main" id="{F372A896-220A-D049-9649-0B7CEADC4057}"/>
              </a:ext>
            </a:extLst>
          </p:cNvPr>
          <p:cNvGrpSpPr/>
          <p:nvPr/>
        </p:nvGrpSpPr>
        <p:grpSpPr>
          <a:xfrm rot="3057824" flipH="1">
            <a:off x="6495412" y="4500277"/>
            <a:ext cx="432041" cy="462754"/>
            <a:chOff x="3410204" y="605151"/>
            <a:chExt cx="3192363" cy="3192363"/>
          </a:xfrm>
          <a:solidFill>
            <a:schemeClr val="bg1">
              <a:lumMod val="85000"/>
            </a:schemeClr>
          </a:solidFill>
          <a:scene3d>
            <a:camera prst="perspectiveRelaxedModerately" zoom="92000"/>
            <a:lightRig rig="balanced" dir="t">
              <a:rot lat="0" lon="0" rev="12700000"/>
            </a:lightRig>
          </a:scene3d>
        </p:grpSpPr>
        <p:grpSp>
          <p:nvGrpSpPr>
            <p:cNvPr id="51" name="Group 11">
              <a:extLst>
                <a:ext uri="{FF2B5EF4-FFF2-40B4-BE49-F238E27FC236}">
                  <a16:creationId xmlns:a16="http://schemas.microsoft.com/office/drawing/2014/main" id="{5AEFEA02-B366-0844-84BE-88A5370E1F02}"/>
                </a:ext>
              </a:extLst>
            </p:cNvPr>
            <p:cNvGrpSpPr/>
            <p:nvPr/>
          </p:nvGrpSpPr>
          <p:grpSpPr>
            <a:xfrm>
              <a:off x="3410204" y="605151"/>
              <a:ext cx="3192363" cy="3192363"/>
              <a:chOff x="3410204" y="605151"/>
              <a:chExt cx="3192363" cy="3192363"/>
            </a:xfrm>
            <a:grpFill/>
          </p:grpSpPr>
          <p:sp>
            <p:nvSpPr>
              <p:cNvPr id="52" name="Down Arrow 51">
                <a:extLst>
                  <a:ext uri="{FF2B5EF4-FFF2-40B4-BE49-F238E27FC236}">
                    <a16:creationId xmlns:a16="http://schemas.microsoft.com/office/drawing/2014/main" id="{DF2208B6-1386-204A-84E3-D38020356339}"/>
                  </a:ext>
                </a:extLst>
              </p:cNvPr>
              <p:cNvSpPr/>
              <p:nvPr/>
            </p:nvSpPr>
            <p:spPr>
              <a:xfrm rot="5400000">
                <a:off x="3410204" y="605151"/>
                <a:ext cx="3192363" cy="3192363"/>
              </a:xfrm>
              <a:prstGeom prst="downArrow">
                <a:avLst>
                  <a:gd name="adj1" fmla="val 50000"/>
                  <a:gd name="adj2" fmla="val 35000"/>
                </a:avLst>
              </a:prstGeom>
              <a:grpFill/>
              <a:sp3d prstMaterial="plastic">
                <a:bevelT w="50800" h="50800"/>
                <a:bevelB w="50800" h="50800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4">
                  <a:shade val="80000"/>
                  <a:hueOff val="0"/>
                  <a:satOff val="0"/>
                  <a:lumOff val="58383"/>
                  <a:alphaOff val="0"/>
                </a:schemeClr>
              </a:fillRef>
              <a:effectRef idx="2">
                <a:schemeClr val="accent4">
                  <a:shade val="80000"/>
                  <a:hueOff val="0"/>
                  <a:satOff val="0"/>
                  <a:lumOff val="58383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GR" sz="1400"/>
              </a:p>
            </p:txBody>
          </p:sp>
          <p:sp>
            <p:nvSpPr>
              <p:cNvPr id="53" name="Down Arrow 4">
                <a:extLst>
                  <a:ext uri="{FF2B5EF4-FFF2-40B4-BE49-F238E27FC236}">
                    <a16:creationId xmlns:a16="http://schemas.microsoft.com/office/drawing/2014/main" id="{76F9955C-7BB9-0D4E-AC6C-F82D1E7CE714}"/>
                  </a:ext>
                </a:extLst>
              </p:cNvPr>
              <p:cNvSpPr/>
              <p:nvPr/>
            </p:nvSpPr>
            <p:spPr>
              <a:xfrm>
                <a:off x="3968868" y="1403242"/>
                <a:ext cx="2633699" cy="1596181"/>
              </a:xfrm>
              <a:prstGeom prst="rect">
                <a:avLst/>
              </a:prstGeom>
              <a:grpFill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lIns="298704" tIns="298704" rIns="298704" bIns="298704" spcCol="1270" anchor="ctr"/>
              <a:lstStyle/>
              <a:p>
                <a:pPr algn="ctr" defTabSz="1866900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endParaRPr lang="el-GR" sz="1400"/>
              </a:p>
            </p:txBody>
          </p:sp>
        </p:grp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8C2E585D-BDD9-AACC-9C6D-08E9782915C6}"/>
              </a:ext>
            </a:extLst>
          </p:cNvPr>
          <p:cNvGrpSpPr/>
          <p:nvPr/>
        </p:nvGrpSpPr>
        <p:grpSpPr>
          <a:xfrm rot="18875790">
            <a:off x="3902628" y="628715"/>
            <a:ext cx="1448557" cy="900953"/>
            <a:chOff x="9968041" y="353795"/>
            <a:chExt cx="1931409" cy="1201271"/>
          </a:xfrm>
        </p:grpSpPr>
        <p:sp>
          <p:nvSpPr>
            <p:cNvPr id="69" name="Smiley Face 68">
              <a:extLst>
                <a:ext uri="{FF2B5EF4-FFF2-40B4-BE49-F238E27FC236}">
                  <a16:creationId xmlns:a16="http://schemas.microsoft.com/office/drawing/2014/main" id="{C6BF6208-4C78-B28F-38D3-A21B6086B02F}"/>
                </a:ext>
              </a:extLst>
            </p:cNvPr>
            <p:cNvSpPr/>
            <p:nvPr/>
          </p:nvSpPr>
          <p:spPr>
            <a:xfrm>
              <a:off x="10509921" y="506195"/>
              <a:ext cx="322729" cy="286871"/>
            </a:xfrm>
            <a:prstGeom prst="smileyFac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R" sz="1350"/>
            </a:p>
          </p:txBody>
        </p:sp>
        <p:sp>
          <p:nvSpPr>
            <p:cNvPr id="70" name="Smiley Face 69">
              <a:extLst>
                <a:ext uri="{FF2B5EF4-FFF2-40B4-BE49-F238E27FC236}">
                  <a16:creationId xmlns:a16="http://schemas.microsoft.com/office/drawing/2014/main" id="{58F7E85D-84B3-444C-AF0F-91334C70F1D6}"/>
                </a:ext>
              </a:extLst>
            </p:cNvPr>
            <p:cNvSpPr/>
            <p:nvPr/>
          </p:nvSpPr>
          <p:spPr>
            <a:xfrm>
              <a:off x="10662321" y="658595"/>
              <a:ext cx="322729" cy="286871"/>
            </a:xfrm>
            <a:prstGeom prst="smileyFac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R" sz="1350"/>
            </a:p>
          </p:txBody>
        </p:sp>
        <p:sp>
          <p:nvSpPr>
            <p:cNvPr id="71" name="Smiley Face 70">
              <a:extLst>
                <a:ext uri="{FF2B5EF4-FFF2-40B4-BE49-F238E27FC236}">
                  <a16:creationId xmlns:a16="http://schemas.microsoft.com/office/drawing/2014/main" id="{73906CCC-EB2F-49DA-42F4-69A6413D3A73}"/>
                </a:ext>
              </a:extLst>
            </p:cNvPr>
            <p:cNvSpPr/>
            <p:nvPr/>
          </p:nvSpPr>
          <p:spPr>
            <a:xfrm>
              <a:off x="10814721" y="810995"/>
              <a:ext cx="322729" cy="286871"/>
            </a:xfrm>
            <a:prstGeom prst="smileyFac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R" sz="1350"/>
            </a:p>
          </p:txBody>
        </p:sp>
        <p:sp>
          <p:nvSpPr>
            <p:cNvPr id="91" name="Smiley Face 90">
              <a:extLst>
                <a:ext uri="{FF2B5EF4-FFF2-40B4-BE49-F238E27FC236}">
                  <a16:creationId xmlns:a16="http://schemas.microsoft.com/office/drawing/2014/main" id="{CFEB9851-6E95-DFE0-3A1D-C12849F496FC}"/>
                </a:ext>
              </a:extLst>
            </p:cNvPr>
            <p:cNvSpPr/>
            <p:nvPr/>
          </p:nvSpPr>
          <p:spPr>
            <a:xfrm>
              <a:off x="10967121" y="963395"/>
              <a:ext cx="322729" cy="286871"/>
            </a:xfrm>
            <a:prstGeom prst="smileyFac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R" sz="1350"/>
            </a:p>
          </p:txBody>
        </p:sp>
        <p:sp>
          <p:nvSpPr>
            <p:cNvPr id="92" name="Smiley Face 91">
              <a:extLst>
                <a:ext uri="{FF2B5EF4-FFF2-40B4-BE49-F238E27FC236}">
                  <a16:creationId xmlns:a16="http://schemas.microsoft.com/office/drawing/2014/main" id="{BD93C4B1-97DC-6FD6-6669-012A77EAC49B}"/>
                </a:ext>
              </a:extLst>
            </p:cNvPr>
            <p:cNvSpPr/>
            <p:nvPr/>
          </p:nvSpPr>
          <p:spPr>
            <a:xfrm>
              <a:off x="11119521" y="1115795"/>
              <a:ext cx="322729" cy="286871"/>
            </a:xfrm>
            <a:prstGeom prst="smileyFac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R" sz="1350"/>
            </a:p>
          </p:txBody>
        </p:sp>
        <p:sp>
          <p:nvSpPr>
            <p:cNvPr id="93" name="Smiley Face 92">
              <a:extLst>
                <a:ext uri="{FF2B5EF4-FFF2-40B4-BE49-F238E27FC236}">
                  <a16:creationId xmlns:a16="http://schemas.microsoft.com/office/drawing/2014/main" id="{8FDC4B60-D3FA-4FDE-63A9-1E3F32040DC4}"/>
                </a:ext>
              </a:extLst>
            </p:cNvPr>
            <p:cNvSpPr/>
            <p:nvPr/>
          </p:nvSpPr>
          <p:spPr>
            <a:xfrm>
              <a:off x="11271921" y="1268195"/>
              <a:ext cx="322729" cy="286871"/>
            </a:xfrm>
            <a:prstGeom prst="smileyFac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R" sz="1350"/>
            </a:p>
          </p:txBody>
        </p:sp>
        <p:sp>
          <p:nvSpPr>
            <p:cNvPr id="94" name="Smiley Face 93">
              <a:extLst>
                <a:ext uri="{FF2B5EF4-FFF2-40B4-BE49-F238E27FC236}">
                  <a16:creationId xmlns:a16="http://schemas.microsoft.com/office/drawing/2014/main" id="{5FC3ECDB-B220-FD33-70E3-4CAB0E23D965}"/>
                </a:ext>
              </a:extLst>
            </p:cNvPr>
            <p:cNvSpPr/>
            <p:nvPr/>
          </p:nvSpPr>
          <p:spPr>
            <a:xfrm>
              <a:off x="10814721" y="353795"/>
              <a:ext cx="322729" cy="286871"/>
            </a:xfrm>
            <a:prstGeom prst="smileyFac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R" sz="1350"/>
            </a:p>
          </p:txBody>
        </p:sp>
        <p:sp>
          <p:nvSpPr>
            <p:cNvPr id="103" name="Smiley Face 102">
              <a:extLst>
                <a:ext uri="{FF2B5EF4-FFF2-40B4-BE49-F238E27FC236}">
                  <a16:creationId xmlns:a16="http://schemas.microsoft.com/office/drawing/2014/main" id="{BD8C4119-6896-ABCE-4927-BF758053996A}"/>
                </a:ext>
              </a:extLst>
            </p:cNvPr>
            <p:cNvSpPr/>
            <p:nvPr/>
          </p:nvSpPr>
          <p:spPr>
            <a:xfrm>
              <a:off x="10967121" y="506195"/>
              <a:ext cx="322729" cy="286871"/>
            </a:xfrm>
            <a:prstGeom prst="smileyFac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R" sz="1350"/>
            </a:p>
          </p:txBody>
        </p:sp>
        <p:sp>
          <p:nvSpPr>
            <p:cNvPr id="104" name="Smiley Face 103">
              <a:extLst>
                <a:ext uri="{FF2B5EF4-FFF2-40B4-BE49-F238E27FC236}">
                  <a16:creationId xmlns:a16="http://schemas.microsoft.com/office/drawing/2014/main" id="{4ABD7F16-BAC4-8B10-B388-1806985006A8}"/>
                </a:ext>
              </a:extLst>
            </p:cNvPr>
            <p:cNvSpPr/>
            <p:nvPr/>
          </p:nvSpPr>
          <p:spPr>
            <a:xfrm>
              <a:off x="11119521" y="658595"/>
              <a:ext cx="322729" cy="286871"/>
            </a:xfrm>
            <a:prstGeom prst="smileyFac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R" sz="1350"/>
            </a:p>
          </p:txBody>
        </p:sp>
        <p:sp>
          <p:nvSpPr>
            <p:cNvPr id="105" name="Smiley Face 104">
              <a:extLst>
                <a:ext uri="{FF2B5EF4-FFF2-40B4-BE49-F238E27FC236}">
                  <a16:creationId xmlns:a16="http://schemas.microsoft.com/office/drawing/2014/main" id="{DD5EC8A0-6B20-BEA5-F49D-22EB262C68B1}"/>
                </a:ext>
              </a:extLst>
            </p:cNvPr>
            <p:cNvSpPr/>
            <p:nvPr/>
          </p:nvSpPr>
          <p:spPr>
            <a:xfrm>
              <a:off x="11271921" y="810995"/>
              <a:ext cx="322729" cy="286871"/>
            </a:xfrm>
            <a:prstGeom prst="smileyFac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R" sz="1350"/>
            </a:p>
          </p:txBody>
        </p:sp>
        <p:sp>
          <p:nvSpPr>
            <p:cNvPr id="106" name="Smiley Face 105">
              <a:extLst>
                <a:ext uri="{FF2B5EF4-FFF2-40B4-BE49-F238E27FC236}">
                  <a16:creationId xmlns:a16="http://schemas.microsoft.com/office/drawing/2014/main" id="{CC57614A-9703-7D36-AC58-FF701979FB9E}"/>
                </a:ext>
              </a:extLst>
            </p:cNvPr>
            <p:cNvSpPr/>
            <p:nvPr/>
          </p:nvSpPr>
          <p:spPr>
            <a:xfrm>
              <a:off x="11424321" y="963395"/>
              <a:ext cx="322729" cy="286871"/>
            </a:xfrm>
            <a:prstGeom prst="smileyFac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R" sz="1350"/>
            </a:p>
          </p:txBody>
        </p:sp>
        <p:sp>
          <p:nvSpPr>
            <p:cNvPr id="107" name="Smiley Face 106">
              <a:extLst>
                <a:ext uri="{FF2B5EF4-FFF2-40B4-BE49-F238E27FC236}">
                  <a16:creationId xmlns:a16="http://schemas.microsoft.com/office/drawing/2014/main" id="{EEEE9AF5-3682-DC4E-EDDB-6065BC863D88}"/>
                </a:ext>
              </a:extLst>
            </p:cNvPr>
            <p:cNvSpPr/>
            <p:nvPr/>
          </p:nvSpPr>
          <p:spPr>
            <a:xfrm>
              <a:off x="11576721" y="1115795"/>
              <a:ext cx="322729" cy="286871"/>
            </a:xfrm>
            <a:prstGeom prst="smileyFac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R" sz="1350"/>
            </a:p>
          </p:txBody>
        </p:sp>
        <p:sp>
          <p:nvSpPr>
            <p:cNvPr id="108" name="Smiley Face 107">
              <a:extLst>
                <a:ext uri="{FF2B5EF4-FFF2-40B4-BE49-F238E27FC236}">
                  <a16:creationId xmlns:a16="http://schemas.microsoft.com/office/drawing/2014/main" id="{16218468-A74E-1460-C4C8-2A77C394B631}"/>
                </a:ext>
              </a:extLst>
            </p:cNvPr>
            <p:cNvSpPr/>
            <p:nvPr/>
          </p:nvSpPr>
          <p:spPr>
            <a:xfrm>
              <a:off x="9968041" y="423015"/>
              <a:ext cx="322729" cy="286871"/>
            </a:xfrm>
            <a:prstGeom prst="smileyFac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R" sz="1350"/>
            </a:p>
          </p:txBody>
        </p:sp>
        <p:sp>
          <p:nvSpPr>
            <p:cNvPr id="109" name="Smiley Face 108">
              <a:extLst>
                <a:ext uri="{FF2B5EF4-FFF2-40B4-BE49-F238E27FC236}">
                  <a16:creationId xmlns:a16="http://schemas.microsoft.com/office/drawing/2014/main" id="{7F703BD6-9D7A-FB22-16E0-2E368FAF6216}"/>
                </a:ext>
              </a:extLst>
            </p:cNvPr>
            <p:cNvSpPr/>
            <p:nvPr/>
          </p:nvSpPr>
          <p:spPr>
            <a:xfrm>
              <a:off x="10120441" y="575415"/>
              <a:ext cx="322729" cy="286871"/>
            </a:xfrm>
            <a:prstGeom prst="smileyFac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R" sz="1350"/>
            </a:p>
          </p:txBody>
        </p:sp>
        <p:sp>
          <p:nvSpPr>
            <p:cNvPr id="110" name="Smiley Face 109">
              <a:extLst>
                <a:ext uri="{FF2B5EF4-FFF2-40B4-BE49-F238E27FC236}">
                  <a16:creationId xmlns:a16="http://schemas.microsoft.com/office/drawing/2014/main" id="{A03260BD-7E6C-0718-5B29-E0493682596A}"/>
                </a:ext>
              </a:extLst>
            </p:cNvPr>
            <p:cNvSpPr/>
            <p:nvPr/>
          </p:nvSpPr>
          <p:spPr>
            <a:xfrm>
              <a:off x="10272841" y="727815"/>
              <a:ext cx="322729" cy="286871"/>
            </a:xfrm>
            <a:prstGeom prst="smileyFac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R" sz="1350"/>
            </a:p>
          </p:txBody>
        </p:sp>
        <p:sp>
          <p:nvSpPr>
            <p:cNvPr id="111" name="Smiley Face 110">
              <a:extLst>
                <a:ext uri="{FF2B5EF4-FFF2-40B4-BE49-F238E27FC236}">
                  <a16:creationId xmlns:a16="http://schemas.microsoft.com/office/drawing/2014/main" id="{067CBD43-139F-4246-2EC0-B3F8BED3E6C1}"/>
                </a:ext>
              </a:extLst>
            </p:cNvPr>
            <p:cNvSpPr/>
            <p:nvPr/>
          </p:nvSpPr>
          <p:spPr>
            <a:xfrm>
              <a:off x="10425241" y="880215"/>
              <a:ext cx="322729" cy="286871"/>
            </a:xfrm>
            <a:prstGeom prst="smileyFac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R" sz="1350"/>
            </a:p>
          </p:txBody>
        </p:sp>
        <p:sp>
          <p:nvSpPr>
            <p:cNvPr id="112" name="Smiley Face 111">
              <a:extLst>
                <a:ext uri="{FF2B5EF4-FFF2-40B4-BE49-F238E27FC236}">
                  <a16:creationId xmlns:a16="http://schemas.microsoft.com/office/drawing/2014/main" id="{3F5092DA-65DC-79A3-B55C-907823BF5D97}"/>
                </a:ext>
              </a:extLst>
            </p:cNvPr>
            <p:cNvSpPr/>
            <p:nvPr/>
          </p:nvSpPr>
          <p:spPr>
            <a:xfrm>
              <a:off x="10577641" y="1032615"/>
              <a:ext cx="322729" cy="286871"/>
            </a:xfrm>
            <a:prstGeom prst="smileyFac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R" sz="1350"/>
            </a:p>
          </p:txBody>
        </p:sp>
        <p:sp>
          <p:nvSpPr>
            <p:cNvPr id="113" name="Smiley Face 112">
              <a:extLst>
                <a:ext uri="{FF2B5EF4-FFF2-40B4-BE49-F238E27FC236}">
                  <a16:creationId xmlns:a16="http://schemas.microsoft.com/office/drawing/2014/main" id="{C8367460-75F6-2734-D90B-D6EEF07DB7C3}"/>
                </a:ext>
              </a:extLst>
            </p:cNvPr>
            <p:cNvSpPr/>
            <p:nvPr/>
          </p:nvSpPr>
          <p:spPr>
            <a:xfrm>
              <a:off x="10730041" y="1185015"/>
              <a:ext cx="322729" cy="286871"/>
            </a:xfrm>
            <a:prstGeom prst="smileyFac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R" sz="1350"/>
            </a:p>
          </p:txBody>
        </p:sp>
      </p:grpSp>
      <p:sp>
        <p:nvSpPr>
          <p:cNvPr id="63" name="Rounded Rectangle 62">
            <a:extLst>
              <a:ext uri="{FF2B5EF4-FFF2-40B4-BE49-F238E27FC236}">
                <a16:creationId xmlns:a16="http://schemas.microsoft.com/office/drawing/2014/main" id="{7C7756EA-96B1-914D-8585-8E5D68E91A90}"/>
              </a:ext>
            </a:extLst>
          </p:cNvPr>
          <p:cNvSpPr/>
          <p:nvPr/>
        </p:nvSpPr>
        <p:spPr>
          <a:xfrm>
            <a:off x="5523439" y="766700"/>
            <a:ext cx="1432794" cy="418454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R" sz="1600" b="1" i="1" dirty="0">
                <a:solidFill>
                  <a:srgbClr val="FFFF00"/>
                </a:solidFill>
              </a:rPr>
              <a:t>MEMBERSHIP</a:t>
            </a:r>
          </a:p>
        </p:txBody>
      </p:sp>
      <p:sp>
        <p:nvSpPr>
          <p:cNvPr id="95" name="Rounded Rectangle 94">
            <a:extLst>
              <a:ext uri="{FF2B5EF4-FFF2-40B4-BE49-F238E27FC236}">
                <a16:creationId xmlns:a16="http://schemas.microsoft.com/office/drawing/2014/main" id="{63DA7D03-0EF9-7848-B721-8D3A228657D3}"/>
              </a:ext>
            </a:extLst>
          </p:cNvPr>
          <p:cNvSpPr/>
          <p:nvPr/>
        </p:nvSpPr>
        <p:spPr>
          <a:xfrm>
            <a:off x="7317094" y="1760853"/>
            <a:ext cx="1741648" cy="418454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R" sz="1600" b="1" i="1" dirty="0">
                <a:solidFill>
                  <a:srgbClr val="FFFF00"/>
                </a:solidFill>
              </a:rPr>
              <a:t>CODE of ETHICS</a:t>
            </a:r>
          </a:p>
        </p:txBody>
      </p:sp>
      <p:sp>
        <p:nvSpPr>
          <p:cNvPr id="96" name="Rounded Rectangle 95">
            <a:extLst>
              <a:ext uri="{FF2B5EF4-FFF2-40B4-BE49-F238E27FC236}">
                <a16:creationId xmlns:a16="http://schemas.microsoft.com/office/drawing/2014/main" id="{FA9EFE75-1C10-974F-A5E8-07938D5A96BF}"/>
              </a:ext>
            </a:extLst>
          </p:cNvPr>
          <p:cNvSpPr/>
          <p:nvPr/>
        </p:nvSpPr>
        <p:spPr>
          <a:xfrm>
            <a:off x="4409074" y="5044136"/>
            <a:ext cx="1223864" cy="418454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R" sz="1600" b="1" i="1" dirty="0">
                <a:solidFill>
                  <a:srgbClr val="FFFF00"/>
                </a:solidFill>
              </a:rPr>
              <a:t>BYLAWS++</a:t>
            </a:r>
          </a:p>
        </p:txBody>
      </p:sp>
      <p:sp>
        <p:nvSpPr>
          <p:cNvPr id="97" name="Rounded Rectangle 96">
            <a:extLst>
              <a:ext uri="{FF2B5EF4-FFF2-40B4-BE49-F238E27FC236}">
                <a16:creationId xmlns:a16="http://schemas.microsoft.com/office/drawing/2014/main" id="{24681EA9-7B17-644D-8058-5C5F81AA39CE}"/>
              </a:ext>
            </a:extLst>
          </p:cNvPr>
          <p:cNvSpPr/>
          <p:nvPr/>
        </p:nvSpPr>
        <p:spPr>
          <a:xfrm>
            <a:off x="7362877" y="3747939"/>
            <a:ext cx="1223864" cy="418454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R" sz="1600" b="1" i="1" dirty="0">
                <a:solidFill>
                  <a:srgbClr val="FFFF00"/>
                </a:solidFill>
              </a:rPr>
              <a:t>REGIONAL OFFICES</a:t>
            </a:r>
          </a:p>
        </p:txBody>
      </p:sp>
      <p:sp>
        <p:nvSpPr>
          <p:cNvPr id="98" name="Rounded Rectangle 97">
            <a:extLst>
              <a:ext uri="{FF2B5EF4-FFF2-40B4-BE49-F238E27FC236}">
                <a16:creationId xmlns:a16="http://schemas.microsoft.com/office/drawing/2014/main" id="{570B298E-1DBD-AB42-BF1C-302E54036385}"/>
              </a:ext>
            </a:extLst>
          </p:cNvPr>
          <p:cNvSpPr/>
          <p:nvPr/>
        </p:nvSpPr>
        <p:spPr>
          <a:xfrm>
            <a:off x="4971187" y="1150713"/>
            <a:ext cx="1637828" cy="418454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R" sz="1600" b="1" i="1" dirty="0">
                <a:solidFill>
                  <a:srgbClr val="FFFF00"/>
                </a:solidFill>
              </a:rPr>
              <a:t>GLOBALIZATION</a:t>
            </a:r>
          </a:p>
        </p:txBody>
      </p:sp>
      <p:sp>
        <p:nvSpPr>
          <p:cNvPr id="99" name="Rounded Rectangle 98">
            <a:extLst>
              <a:ext uri="{FF2B5EF4-FFF2-40B4-BE49-F238E27FC236}">
                <a16:creationId xmlns:a16="http://schemas.microsoft.com/office/drawing/2014/main" id="{65C0D9D2-D271-DF4C-8C77-ECD0A4F50BAE}"/>
              </a:ext>
            </a:extLst>
          </p:cNvPr>
          <p:cNvSpPr/>
          <p:nvPr/>
        </p:nvSpPr>
        <p:spPr>
          <a:xfrm>
            <a:off x="3397168" y="1481771"/>
            <a:ext cx="1741647" cy="418454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R" sz="1600" b="1" i="1" dirty="0">
                <a:solidFill>
                  <a:srgbClr val="FFFF00"/>
                </a:solidFill>
              </a:rPr>
              <a:t>YOUTHIFICATION</a:t>
            </a:r>
          </a:p>
        </p:txBody>
      </p:sp>
      <p:sp>
        <p:nvSpPr>
          <p:cNvPr id="100" name="Rounded Rectangle 99">
            <a:extLst>
              <a:ext uri="{FF2B5EF4-FFF2-40B4-BE49-F238E27FC236}">
                <a16:creationId xmlns:a16="http://schemas.microsoft.com/office/drawing/2014/main" id="{CC67BBCA-A67F-9247-BD56-E6732ABCB8AF}"/>
              </a:ext>
            </a:extLst>
          </p:cNvPr>
          <p:cNvSpPr/>
          <p:nvPr/>
        </p:nvSpPr>
        <p:spPr>
          <a:xfrm>
            <a:off x="5476811" y="2568716"/>
            <a:ext cx="1223864" cy="418454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R" sz="1600" b="1" i="1" dirty="0">
                <a:solidFill>
                  <a:srgbClr val="FFFF00"/>
                </a:solidFill>
              </a:rPr>
              <a:t>PRODUCT PORTFOLIO</a:t>
            </a:r>
          </a:p>
        </p:txBody>
      </p:sp>
      <p:sp>
        <p:nvSpPr>
          <p:cNvPr id="101" name="Rounded Rectangle 100">
            <a:extLst>
              <a:ext uri="{FF2B5EF4-FFF2-40B4-BE49-F238E27FC236}">
                <a16:creationId xmlns:a16="http://schemas.microsoft.com/office/drawing/2014/main" id="{32EF8581-B0C2-E44F-9C89-F1F21D89C857}"/>
              </a:ext>
            </a:extLst>
          </p:cNvPr>
          <p:cNvSpPr/>
          <p:nvPr/>
        </p:nvSpPr>
        <p:spPr>
          <a:xfrm>
            <a:off x="5476811" y="2077578"/>
            <a:ext cx="1223864" cy="418454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R" sz="1600" b="1" i="1" dirty="0">
                <a:solidFill>
                  <a:srgbClr val="FFFF00"/>
                </a:solidFill>
              </a:rPr>
              <a:t>OPEN SCIENCE</a:t>
            </a:r>
          </a:p>
        </p:txBody>
      </p:sp>
      <p:sp>
        <p:nvSpPr>
          <p:cNvPr id="102" name="Rounded Rectangle 101">
            <a:extLst>
              <a:ext uri="{FF2B5EF4-FFF2-40B4-BE49-F238E27FC236}">
                <a16:creationId xmlns:a16="http://schemas.microsoft.com/office/drawing/2014/main" id="{BCAABB3E-5B01-2741-85F7-C8675792D8FA}"/>
              </a:ext>
            </a:extLst>
          </p:cNvPr>
          <p:cNvSpPr/>
          <p:nvPr/>
        </p:nvSpPr>
        <p:spPr>
          <a:xfrm>
            <a:off x="3552415" y="3730025"/>
            <a:ext cx="1223864" cy="418454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R" sz="1600" b="1" i="1" dirty="0">
                <a:solidFill>
                  <a:srgbClr val="FFFF00"/>
                </a:solidFill>
              </a:rPr>
              <a:t>FINANCES</a:t>
            </a:r>
          </a:p>
        </p:txBody>
      </p:sp>
      <p:sp>
        <p:nvSpPr>
          <p:cNvPr id="61" name="Title 1">
            <a:extLst>
              <a:ext uri="{FF2B5EF4-FFF2-40B4-BE49-F238E27FC236}">
                <a16:creationId xmlns:a16="http://schemas.microsoft.com/office/drawing/2014/main" id="{737601D0-9FDF-C042-83E8-A43C1E1507D7}"/>
              </a:ext>
            </a:extLst>
          </p:cNvPr>
          <p:cNvSpPr txBox="1">
            <a:spLocks/>
          </p:cNvSpPr>
          <p:nvPr/>
        </p:nvSpPr>
        <p:spPr>
          <a:xfrm>
            <a:off x="228102" y="220002"/>
            <a:ext cx="3444704" cy="1205581"/>
          </a:xfrm>
          <a:prstGeom prst="rect">
            <a:avLst/>
          </a:prstGeom>
          <a:solidFill>
            <a:schemeClr val="accent5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>
              <a:spcBef>
                <a:spcPct val="0"/>
              </a:spcBef>
              <a:buNone/>
              <a:defRPr sz="4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400" dirty="0"/>
              <a:t>Task Forces +</a:t>
            </a:r>
          </a:p>
          <a:p>
            <a:r>
              <a:rPr lang="en-US" sz="3400" dirty="0"/>
              <a:t>Permanent Bodies</a:t>
            </a:r>
            <a:endParaRPr lang="en-GR" sz="3400" dirty="0"/>
          </a:p>
        </p:txBody>
      </p:sp>
      <p:pic>
        <p:nvPicPr>
          <p:cNvPr id="114" name="Picture 2" descr="If the Earth Stood Still - What Would Happen if the Earth Stopped Spinning?">
            <a:extLst>
              <a:ext uri="{FF2B5EF4-FFF2-40B4-BE49-F238E27FC236}">
                <a16:creationId xmlns:a16="http://schemas.microsoft.com/office/drawing/2014/main" id="{88BE3073-151E-04A8-2AB5-F5B22CFF92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3315" y="643591"/>
            <a:ext cx="720835" cy="692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4" name="Rounded Rectangle 63">
            <a:extLst>
              <a:ext uri="{FF2B5EF4-FFF2-40B4-BE49-F238E27FC236}">
                <a16:creationId xmlns:a16="http://schemas.microsoft.com/office/drawing/2014/main" id="{67DB6D96-5918-DF4B-9050-FBEF3B658F4D}"/>
              </a:ext>
            </a:extLst>
          </p:cNvPr>
          <p:cNvSpPr/>
          <p:nvPr/>
        </p:nvSpPr>
        <p:spPr>
          <a:xfrm>
            <a:off x="7317095" y="1282529"/>
            <a:ext cx="1223864" cy="418454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R" sz="1600" b="1" i="1" dirty="0">
                <a:solidFill>
                  <a:srgbClr val="FFFF00"/>
                </a:solidFill>
              </a:rPr>
              <a:t>UN SDGs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08793C0-FC3E-82C9-778B-71956806A48D}"/>
              </a:ext>
            </a:extLst>
          </p:cNvPr>
          <p:cNvSpPr txBox="1"/>
          <p:nvPr/>
        </p:nvSpPr>
        <p:spPr>
          <a:xfrm>
            <a:off x="6650311" y="2759760"/>
            <a:ext cx="722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11EAA"/>
                </a:solidFill>
              </a:rPr>
              <a:t>Focus</a:t>
            </a:r>
            <a:endParaRPr lang="en-GR" b="1" dirty="0">
              <a:solidFill>
                <a:srgbClr val="011EAA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65C910A-3EC3-26CF-02F0-F3FC72E47833}"/>
              </a:ext>
            </a:extLst>
          </p:cNvPr>
          <p:cNvSpPr txBox="1"/>
          <p:nvPr/>
        </p:nvSpPr>
        <p:spPr>
          <a:xfrm>
            <a:off x="6650310" y="3059806"/>
            <a:ext cx="9492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11EAA"/>
                </a:solidFill>
              </a:rPr>
              <a:t>Support</a:t>
            </a:r>
            <a:endParaRPr lang="en-GR" b="1" dirty="0">
              <a:solidFill>
                <a:srgbClr val="011EAA"/>
              </a:solidFill>
            </a:endParaRPr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2D8D79FA-156F-ECC7-66CE-4A0E4FF0F40D}"/>
              </a:ext>
            </a:extLst>
          </p:cNvPr>
          <p:cNvSpPr/>
          <p:nvPr/>
        </p:nvSpPr>
        <p:spPr>
          <a:xfrm>
            <a:off x="4756397" y="2566902"/>
            <a:ext cx="694621" cy="4184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R" sz="1600" b="1" i="1" dirty="0">
                <a:solidFill>
                  <a:schemeClr val="bg1"/>
                </a:solidFill>
              </a:rPr>
              <a:t>PUBS</a:t>
            </a:r>
          </a:p>
        </p:txBody>
      </p: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DF7D384D-E822-DFA6-F8A2-9C8596CB9E60}"/>
              </a:ext>
            </a:extLst>
          </p:cNvPr>
          <p:cNvSpPr/>
          <p:nvPr/>
        </p:nvSpPr>
        <p:spPr>
          <a:xfrm>
            <a:off x="7648433" y="2055508"/>
            <a:ext cx="1489959" cy="4184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R" sz="1600" b="1" i="1" dirty="0">
                <a:solidFill>
                  <a:schemeClr val="bg1"/>
                </a:solidFill>
              </a:rPr>
              <a:t>TECH. POLICY</a:t>
            </a:r>
          </a:p>
        </p:txBody>
      </p: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A145E27A-77EC-59A7-283B-BC3C1EB06A00}"/>
              </a:ext>
            </a:extLst>
          </p:cNvPr>
          <p:cNvSpPr/>
          <p:nvPr/>
        </p:nvSpPr>
        <p:spPr>
          <a:xfrm>
            <a:off x="7584699" y="2425105"/>
            <a:ext cx="1268311" cy="4184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R" sz="1600" b="1" i="1" dirty="0">
                <a:solidFill>
                  <a:schemeClr val="bg1"/>
                </a:solidFill>
              </a:rPr>
              <a:t>EDUCATION</a:t>
            </a:r>
          </a:p>
        </p:txBody>
      </p: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AFCA0BDB-6A6C-2F7C-722D-4209AF85F4AF}"/>
              </a:ext>
            </a:extLst>
          </p:cNvPr>
          <p:cNvSpPr/>
          <p:nvPr/>
        </p:nvSpPr>
        <p:spPr>
          <a:xfrm>
            <a:off x="2861807" y="1357102"/>
            <a:ext cx="514064" cy="4184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R" sz="1600" b="1" i="1" dirty="0">
                <a:solidFill>
                  <a:schemeClr val="bg1"/>
                </a:solidFill>
              </a:rPr>
              <a:t>DEI</a:t>
            </a:r>
          </a:p>
        </p:txBody>
      </p:sp>
      <p:sp>
        <p:nvSpPr>
          <p:cNvPr id="32" name="Rounded Rectangle 31">
            <a:extLst>
              <a:ext uri="{FF2B5EF4-FFF2-40B4-BE49-F238E27FC236}">
                <a16:creationId xmlns:a16="http://schemas.microsoft.com/office/drawing/2014/main" id="{1AC538B3-43BC-42BF-F704-33F222F77B63}"/>
              </a:ext>
            </a:extLst>
          </p:cNvPr>
          <p:cNvSpPr/>
          <p:nvPr/>
        </p:nvSpPr>
        <p:spPr>
          <a:xfrm>
            <a:off x="2520774" y="1797628"/>
            <a:ext cx="1616815" cy="4184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R" sz="1600" b="1" i="1" dirty="0">
                <a:solidFill>
                  <a:schemeClr val="bg1"/>
                </a:solidFill>
              </a:rPr>
              <a:t>PRACTITIONERS</a:t>
            </a:r>
          </a:p>
        </p:txBody>
      </p:sp>
      <p:sp>
        <p:nvSpPr>
          <p:cNvPr id="33" name="Rounded Rectangle 32">
            <a:extLst>
              <a:ext uri="{FF2B5EF4-FFF2-40B4-BE49-F238E27FC236}">
                <a16:creationId xmlns:a16="http://schemas.microsoft.com/office/drawing/2014/main" id="{35C6ECCF-6BA6-0151-B210-50AC0356583A}"/>
              </a:ext>
            </a:extLst>
          </p:cNvPr>
          <p:cNvSpPr/>
          <p:nvPr/>
        </p:nvSpPr>
        <p:spPr>
          <a:xfrm>
            <a:off x="4364967" y="2209750"/>
            <a:ext cx="670343" cy="4184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R" sz="1600" b="1" i="1" dirty="0">
                <a:solidFill>
                  <a:schemeClr val="bg1"/>
                </a:solidFill>
              </a:rPr>
              <a:t>SGB</a:t>
            </a:r>
          </a:p>
        </p:txBody>
      </p: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FDDB34BF-052C-5B0F-5A11-C7917CAF52CB}"/>
              </a:ext>
            </a:extLst>
          </p:cNvPr>
          <p:cNvSpPr/>
          <p:nvPr/>
        </p:nvSpPr>
        <p:spPr>
          <a:xfrm>
            <a:off x="4980407" y="1981193"/>
            <a:ext cx="450364" cy="4184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R" sz="1600" b="1" i="1" dirty="0">
                <a:solidFill>
                  <a:schemeClr val="bg1"/>
                </a:solidFill>
              </a:rPr>
              <a:t>DL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364110D-80BF-1256-8102-34F3D51ACA20}"/>
              </a:ext>
            </a:extLst>
          </p:cNvPr>
          <p:cNvSpPr txBox="1"/>
          <p:nvPr/>
        </p:nvSpPr>
        <p:spPr>
          <a:xfrm>
            <a:off x="4250630" y="284480"/>
            <a:ext cx="1071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R" dirty="0"/>
              <a:t>members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1D166A0-97C3-D6DC-A2E9-49DDB76AA40A}"/>
              </a:ext>
            </a:extLst>
          </p:cNvPr>
          <p:cNvSpPr txBox="1"/>
          <p:nvPr/>
        </p:nvSpPr>
        <p:spPr>
          <a:xfrm>
            <a:off x="7641182" y="286841"/>
            <a:ext cx="8422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R" dirty="0"/>
              <a:t>society</a:t>
            </a:r>
          </a:p>
        </p:txBody>
      </p:sp>
    </p:spTree>
    <p:extLst>
      <p:ext uri="{BB962C8B-B14F-4D97-AF65-F5344CB8AC3E}">
        <p14:creationId xmlns:p14="http://schemas.microsoft.com/office/powerpoint/2010/main" val="2580415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2D613-507B-4710-0819-BB3DB3FEC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R" dirty="0"/>
              <a:t>Boards/Councils Highlights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DBE8B3-A117-2B91-DE2C-AEFE13B497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R" dirty="0"/>
              <a:t>DEI: Demographic questionnaire</a:t>
            </a:r>
          </a:p>
          <a:p>
            <a:r>
              <a:rPr lang="en-GR" dirty="0"/>
              <a:t>Practitioners: Meetups</a:t>
            </a:r>
          </a:p>
          <a:p>
            <a:r>
              <a:rPr lang="en-GR" dirty="0"/>
              <a:t>DL: Amazing versions on the way</a:t>
            </a:r>
          </a:p>
          <a:p>
            <a:r>
              <a:rPr lang="en-GR" dirty="0"/>
              <a:t>PUBS: ACM Open / Workshop in SE Asia</a:t>
            </a:r>
          </a:p>
          <a:p>
            <a:r>
              <a:rPr lang="en-GR" dirty="0"/>
              <a:t>SGB: …</a:t>
            </a:r>
          </a:p>
          <a:p>
            <a:r>
              <a:rPr lang="en-GR" dirty="0"/>
              <a:t>Education: New Curriculum CS2023</a:t>
            </a:r>
          </a:p>
          <a:p>
            <a:r>
              <a:rPr lang="en-GR" dirty="0"/>
              <a:t>Tech. Policy: Influencing AI policies</a:t>
            </a:r>
          </a:p>
        </p:txBody>
      </p:sp>
    </p:spTree>
    <p:extLst>
      <p:ext uri="{BB962C8B-B14F-4D97-AF65-F5344CB8AC3E}">
        <p14:creationId xmlns:p14="http://schemas.microsoft.com/office/powerpoint/2010/main" val="122565410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ext&#10;&#10;Description automatically generated">
            <a:extLst>
              <a:ext uri="{FF2B5EF4-FFF2-40B4-BE49-F238E27FC236}">
                <a16:creationId xmlns:a16="http://schemas.microsoft.com/office/drawing/2014/main" id="{453D355B-DD28-9B43-AD5D-24809E26EC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808" y="387066"/>
            <a:ext cx="7520384" cy="171391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3081740-8548-A921-1426-D866A65AFC0F}"/>
              </a:ext>
            </a:extLst>
          </p:cNvPr>
          <p:cNvSpPr txBox="1"/>
          <p:nvPr/>
        </p:nvSpPr>
        <p:spPr>
          <a:xfrm>
            <a:off x="3280845" y="5494468"/>
            <a:ext cx="2582310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R" sz="2800" b="1" dirty="0"/>
              <a:t>Yannis Ioannidis</a:t>
            </a:r>
          </a:p>
          <a:p>
            <a:pPr algn="ctr"/>
            <a:r>
              <a:rPr lang="en-GR" sz="2400" dirty="0"/>
              <a:t>yannisi@acm.org</a:t>
            </a:r>
          </a:p>
        </p:txBody>
      </p:sp>
      <p:pic>
        <p:nvPicPr>
          <p:cNvPr id="4" name="Google Shape;230;p24">
            <a:extLst>
              <a:ext uri="{FF2B5EF4-FFF2-40B4-BE49-F238E27FC236}">
                <a16:creationId xmlns:a16="http://schemas.microsoft.com/office/drawing/2014/main" id="{8AE51537-F120-2871-580C-832FC32D3C19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52591" y="3034578"/>
            <a:ext cx="2838818" cy="1492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231;p24">
            <a:extLst>
              <a:ext uri="{FF2B5EF4-FFF2-40B4-BE49-F238E27FC236}">
                <a16:creationId xmlns:a16="http://schemas.microsoft.com/office/drawing/2014/main" id="{69A3D04A-190B-856D-303A-04073C35764E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-771649">
            <a:off x="5745898" y="4006739"/>
            <a:ext cx="1027882" cy="93775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67935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2AF9C1-A034-EB49-8184-B2A82331E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660" y="1687041"/>
            <a:ext cx="8016679" cy="799305"/>
          </a:xfrm>
          <a:solidFill>
            <a:schemeClr val="accent5">
              <a:lumMod val="75000"/>
            </a:schemeClr>
          </a:solidFill>
        </p:spPr>
        <p:txBody>
          <a:bodyPr lIns="90000">
            <a:normAutofit/>
          </a:bodyPr>
          <a:lstStyle/>
          <a:p>
            <a:pPr algn="ctr"/>
            <a:r>
              <a:rPr lang="en-US" dirty="0"/>
              <a:t>ACM Conference Tour</a:t>
            </a:r>
            <a:endParaRPr lang="en-GR" dirty="0"/>
          </a:p>
        </p:txBody>
      </p:sp>
    </p:spTree>
    <p:extLst>
      <p:ext uri="{BB962C8B-B14F-4D97-AF65-F5344CB8AC3E}">
        <p14:creationId xmlns:p14="http://schemas.microsoft.com/office/powerpoint/2010/main" val="944068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7D350D8-3D2D-D146-97DA-457F73903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91391"/>
            <a:ext cx="7886700" cy="1009651"/>
          </a:xfrm>
        </p:spPr>
        <p:txBody>
          <a:bodyPr>
            <a:normAutofit/>
          </a:bodyPr>
          <a:lstStyle/>
          <a:p>
            <a:r>
              <a:rPr lang="en-GR" dirty="0">
                <a:solidFill>
                  <a:schemeClr val="bg2"/>
                </a:solidFill>
                <a:latin typeface="+mn-lt"/>
              </a:rPr>
              <a:t>10 Biggest ACM Conferences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BB1B63-2B66-5845-B9E2-B3CF54610D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65261"/>
            <a:ext cx="8456086" cy="3924829"/>
          </a:xfrm>
        </p:spPr>
        <p:txBody>
          <a:bodyPr>
            <a:normAutofit/>
          </a:bodyPr>
          <a:lstStyle/>
          <a:p>
            <a:pPr marL="0" marR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dirty="0">
                <a:latin typeface="Calibri" panose="020F0502020204030204" pitchFamily="34" charset="0"/>
              </a:rPr>
              <a:t>Chronological order within a presidential year (July to June)</a:t>
            </a:r>
            <a:endParaRPr lang="en-GB" sz="2400" b="0" i="0" u="none" strike="noStrike" dirty="0">
              <a:effectLst/>
              <a:latin typeface="Calibri" panose="020F0502020204030204" pitchFamily="34" charset="0"/>
            </a:endParaRPr>
          </a:p>
          <a:p>
            <a:pPr marL="0" marR="0" indent="0" algn="l">
              <a:spcBef>
                <a:spcPts val="0"/>
              </a:spcBef>
              <a:spcAft>
                <a:spcPts val="0"/>
              </a:spcAft>
              <a:buNone/>
            </a:pPr>
            <a:endParaRPr lang="en-GB" sz="2000" dirty="0">
              <a:latin typeface="Calibri" panose="020F0502020204030204" pitchFamily="34" charset="0"/>
            </a:endParaRPr>
          </a:p>
          <a:p>
            <a:pPr marL="0" marR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0" i="0" u="none" strike="noStrike" dirty="0">
                <a:effectLst/>
                <a:latin typeface="Calibri" panose="020F0502020204030204" pitchFamily="34" charset="0"/>
              </a:rPr>
              <a:t>SIGDA		DAC – Design Automation</a:t>
            </a:r>
          </a:p>
          <a:p>
            <a:pPr marL="0" marR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0" i="0" u="none" strike="noStrike" dirty="0">
                <a:effectLst/>
                <a:latin typeface="Calibri" panose="020F0502020204030204" pitchFamily="34" charset="0"/>
              </a:rPr>
              <a:t>SIGGRAPH</a:t>
            </a:r>
            <a:r>
              <a:rPr lang="en-GB" sz="2000" dirty="0">
                <a:latin typeface="Calibri" panose="020F0502020204030204" pitchFamily="34" charset="0"/>
              </a:rPr>
              <a:t>	</a:t>
            </a:r>
            <a:r>
              <a:rPr lang="en-GB" sz="2000" b="0" i="0" u="none" strike="noStrike" dirty="0">
                <a:effectLst/>
                <a:latin typeface="Calibri" panose="020F0502020204030204" pitchFamily="34" charset="0"/>
              </a:rPr>
              <a:t>SIGGRAPH – Computer Graphics and Interactive Techniques</a:t>
            </a:r>
          </a:p>
          <a:p>
            <a:pPr marL="0" marR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0" i="0" u="none" strike="noStrike" dirty="0">
                <a:effectLst/>
                <a:latin typeface="Calibri" panose="020F0502020204030204" pitchFamily="34" charset="0"/>
              </a:rPr>
              <a:t>SIGKDD		KDD – Knowledge Discovery and Data Mining</a:t>
            </a:r>
          </a:p>
          <a:p>
            <a:pPr marL="0" marR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0" i="0" u="none" strike="noStrike" dirty="0">
                <a:effectLst/>
                <a:latin typeface="Calibri" panose="020F0502020204030204" pitchFamily="34" charset="0"/>
              </a:rPr>
              <a:t>ACM		TAPIA – Diversity in Computing </a:t>
            </a:r>
          </a:p>
          <a:p>
            <a:pPr marL="0" marR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0" i="0" u="none" strike="noStrike" dirty="0">
                <a:effectLst/>
                <a:latin typeface="Calibri" panose="020F0502020204030204" pitchFamily="34" charset="0"/>
              </a:rPr>
              <a:t>SIGMM		MM – Multimedia</a:t>
            </a:r>
          </a:p>
          <a:p>
            <a:pPr marL="0" marR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0" i="0" u="none" strike="noStrike" dirty="0">
                <a:effectLst/>
                <a:latin typeface="Calibri" panose="020F0502020204030204" pitchFamily="34" charset="0"/>
              </a:rPr>
              <a:t>SIGSAC		CCS – Computer and Communications Security</a:t>
            </a:r>
          </a:p>
          <a:p>
            <a:pPr marL="0" marR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0" i="0" u="none" strike="noStrike" dirty="0">
                <a:effectLst/>
                <a:latin typeface="Calibri" panose="020F0502020204030204" pitchFamily="34" charset="0"/>
              </a:rPr>
              <a:t>SIGHPC		SC – High Performance Computing, Networking, Storage &amp; Analysis</a:t>
            </a:r>
          </a:p>
          <a:p>
            <a:pPr marL="0" marR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0" i="0" u="none" strike="noStrike" dirty="0">
                <a:effectLst/>
                <a:latin typeface="Calibri" panose="020F0502020204030204" pitchFamily="34" charset="0"/>
              </a:rPr>
              <a:t>SIGCSE		TSCSE – Computing Science Education</a:t>
            </a:r>
          </a:p>
          <a:p>
            <a:pPr marL="0" marR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0" i="0" u="none" strike="noStrike" dirty="0">
                <a:effectLst/>
                <a:latin typeface="Calibri" panose="020F0502020204030204" pitchFamily="34" charset="0"/>
              </a:rPr>
              <a:t>SIGCHI		CHI – Human Factors in Computing Systems</a:t>
            </a:r>
          </a:p>
          <a:p>
            <a:pPr marL="0" marR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0" i="0" u="none" strike="noStrike" dirty="0">
                <a:effectLst/>
                <a:latin typeface="Calibri" panose="020F0502020204030204" pitchFamily="34" charset="0"/>
              </a:rPr>
              <a:t>SIGMOD		SIGMOD/PODS – Management of Data</a:t>
            </a:r>
          </a:p>
        </p:txBody>
      </p:sp>
    </p:spTree>
    <p:extLst>
      <p:ext uri="{BB962C8B-B14F-4D97-AF65-F5344CB8AC3E}">
        <p14:creationId xmlns:p14="http://schemas.microsoft.com/office/powerpoint/2010/main" val="10834488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8BBEC-D80F-539B-4A57-210F859BC4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894" y="587397"/>
            <a:ext cx="8328212" cy="1009651"/>
          </a:xfrm>
        </p:spPr>
        <p:txBody>
          <a:bodyPr>
            <a:normAutofit/>
          </a:bodyPr>
          <a:lstStyle/>
          <a:p>
            <a:r>
              <a:rPr lang="en-GR" dirty="0">
                <a:solidFill>
                  <a:schemeClr val="bg2"/>
                </a:solidFill>
                <a:latin typeface="+mn-lt"/>
              </a:rPr>
              <a:t>10 Biggest ACM Conference Visits</a:t>
            </a:r>
            <a:endParaRPr lang="en-GR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E403B27-D977-9B75-30A9-E69E14A186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7106651"/>
              </p:ext>
            </p:extLst>
          </p:nvPr>
        </p:nvGraphicFramePr>
        <p:xfrm>
          <a:off x="1348317" y="1809855"/>
          <a:ext cx="6447366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9122">
                  <a:extLst>
                    <a:ext uri="{9D8B030D-6E8A-4147-A177-3AD203B41FA5}">
                      <a16:colId xmlns:a16="http://schemas.microsoft.com/office/drawing/2014/main" val="3356233959"/>
                    </a:ext>
                  </a:extLst>
                </a:gridCol>
                <a:gridCol w="2149122">
                  <a:extLst>
                    <a:ext uri="{9D8B030D-6E8A-4147-A177-3AD203B41FA5}">
                      <a16:colId xmlns:a16="http://schemas.microsoft.com/office/drawing/2014/main" val="780242567"/>
                    </a:ext>
                  </a:extLst>
                </a:gridCol>
                <a:gridCol w="1074561">
                  <a:extLst>
                    <a:ext uri="{9D8B030D-6E8A-4147-A177-3AD203B41FA5}">
                      <a16:colId xmlns:a16="http://schemas.microsoft.com/office/drawing/2014/main" val="3926863749"/>
                    </a:ext>
                  </a:extLst>
                </a:gridCol>
                <a:gridCol w="1074561">
                  <a:extLst>
                    <a:ext uri="{9D8B030D-6E8A-4147-A177-3AD203B41FA5}">
                      <a16:colId xmlns:a16="http://schemas.microsoft.com/office/drawing/2014/main" val="12899999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R" dirty="0"/>
                        <a:t>7/22 – 6/23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R" dirty="0"/>
                        <a:t>7/23 – </a:t>
                      </a:r>
                      <a:r>
                        <a:rPr lang="en-GR" u="none" dirty="0"/>
                        <a:t>6/24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5951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R" dirty="0"/>
                        <a:t>DAC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R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R" dirty="0"/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R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02428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R" dirty="0"/>
                        <a:t>SIGGRAPH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R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GR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56036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R" dirty="0"/>
                        <a:t>KDD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R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GR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05339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R" dirty="0"/>
                        <a:t>TAPIA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R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GR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27551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R" dirty="0"/>
                        <a:t>MM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R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GR" dirty="0"/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52843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R" dirty="0"/>
                        <a:t>CCS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R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GR" dirty="0"/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57271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R" dirty="0"/>
                        <a:t>SC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R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GR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85119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R" dirty="0"/>
                        <a:t>TSCSE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R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GR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42948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R" dirty="0"/>
                        <a:t>CHI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R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GR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33154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R" dirty="0"/>
                        <a:t>SIGMOD/PODS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R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GR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7981985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7F9319EA-4A77-DDFC-F76E-D98C2B9860A4}"/>
              </a:ext>
            </a:extLst>
          </p:cNvPr>
          <p:cNvSpPr/>
          <p:nvPr/>
        </p:nvSpPr>
        <p:spPr>
          <a:xfrm>
            <a:off x="3082448" y="6086318"/>
            <a:ext cx="1244974" cy="42205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/>
              <a:t>Conflicting</a:t>
            </a:r>
            <a:r>
              <a:rPr lang="en-GR" sz="1400" b="1" dirty="0"/>
              <a:t>  Commitments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E6FFA32-7790-CB92-35C5-4105FFDDD9A5}"/>
              </a:ext>
            </a:extLst>
          </p:cNvPr>
          <p:cNvSpPr/>
          <p:nvPr/>
        </p:nvSpPr>
        <p:spPr>
          <a:xfrm>
            <a:off x="1348317" y="6086318"/>
            <a:ext cx="1244974" cy="42205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/>
              <a:t>P</a:t>
            </a:r>
            <a:r>
              <a:rPr lang="en-GR" sz="1400" b="1" dirty="0"/>
              <a:t>rior  Commitments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202E5E1-B02D-B352-A064-65443A14B178}"/>
              </a:ext>
            </a:extLst>
          </p:cNvPr>
          <p:cNvSpPr/>
          <p:nvPr/>
        </p:nvSpPr>
        <p:spPr>
          <a:xfrm>
            <a:off x="4816579" y="6086318"/>
            <a:ext cx="1244974" cy="42205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Attended</a:t>
            </a:r>
            <a:endParaRPr lang="en-GR" sz="1400" b="1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876DBD2-718F-2F87-5D47-2159CE363B76}"/>
              </a:ext>
            </a:extLst>
          </p:cNvPr>
          <p:cNvSpPr/>
          <p:nvPr/>
        </p:nvSpPr>
        <p:spPr>
          <a:xfrm>
            <a:off x="6550709" y="6086318"/>
            <a:ext cx="1244974" cy="42205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Intend to Attend</a:t>
            </a:r>
            <a:endParaRPr lang="en-GR" sz="1400" b="1" dirty="0"/>
          </a:p>
        </p:txBody>
      </p:sp>
    </p:spTree>
    <p:extLst>
      <p:ext uri="{BB962C8B-B14F-4D97-AF65-F5344CB8AC3E}">
        <p14:creationId xmlns:p14="http://schemas.microsoft.com/office/powerpoint/2010/main" val="27330844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7D350D8-3D2D-D146-97DA-457F73903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R" dirty="0">
                <a:solidFill>
                  <a:schemeClr val="bg2"/>
                </a:solidFill>
                <a:latin typeface="+mn-lt"/>
              </a:rPr>
              <a:t>Other Conference Visits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BB1B63-2B66-5845-B9E2-B3CF54610D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6" y="1846054"/>
            <a:ext cx="8024035" cy="4571680"/>
          </a:xfrm>
        </p:spPr>
        <p:txBody>
          <a:bodyPr>
            <a:normAutofit/>
          </a:bodyPr>
          <a:lstStyle/>
          <a:p>
            <a:pPr marL="0" marR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0" i="0" u="none" strike="noStrike" dirty="0">
                <a:effectLst/>
                <a:latin typeface="Calibri" panose="020F0502020204030204" pitchFamily="34" charset="0"/>
              </a:rPr>
              <a:t>SIGACCESS	ASSETS – Computers and Accessibility</a:t>
            </a:r>
          </a:p>
          <a:p>
            <a:pPr marL="0" marR="0" indent="0" algn="l">
              <a:spcBef>
                <a:spcPts val="0"/>
              </a:spcBef>
              <a:spcAft>
                <a:spcPts val="0"/>
              </a:spcAft>
              <a:buNone/>
            </a:pPr>
            <a:endParaRPr lang="en-GB" sz="2000" b="0" i="0" u="none" strike="noStrike" dirty="0">
              <a:effectLst/>
              <a:latin typeface="Calibri" panose="020F0502020204030204" pitchFamily="34" charset="0"/>
            </a:endParaRPr>
          </a:p>
          <a:p>
            <a:pPr marL="0" marR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0" i="0" u="none" strike="noStrike" dirty="0">
                <a:effectLst/>
                <a:latin typeface="Calibri" panose="020F0502020204030204" pitchFamily="34" charset="0"/>
              </a:rPr>
              <a:t>SIG{</a:t>
            </a:r>
            <a:r>
              <a:rPr lang="en-GB" sz="1000" b="0" i="0" u="none" strike="noStrike" dirty="0">
                <a:effectLst/>
                <a:latin typeface="Calibri" panose="020F0502020204030204" pitchFamily="34" charset="0"/>
              </a:rPr>
              <a:t>AI,CHI,GRAPH</a:t>
            </a:r>
            <a:r>
              <a:rPr lang="en-GB" sz="2000" b="0" i="0" u="none" strike="noStrike" dirty="0">
                <a:effectLst/>
                <a:latin typeface="Calibri" panose="020F0502020204030204" pitchFamily="34" charset="0"/>
              </a:rPr>
              <a:t>}</a:t>
            </a:r>
            <a:r>
              <a:rPr lang="en-GB" sz="2000" dirty="0">
                <a:latin typeface="Calibri" panose="020F0502020204030204" pitchFamily="34" charset="0"/>
              </a:rPr>
              <a:t>	</a:t>
            </a:r>
            <a:r>
              <a:rPr lang="en-GB" sz="2000" b="0" i="0" u="none" strike="noStrike" dirty="0">
                <a:effectLst/>
                <a:latin typeface="Calibri" panose="020F0502020204030204" pitchFamily="34" charset="0"/>
              </a:rPr>
              <a:t>FDG – Foundations of Digital Games</a:t>
            </a:r>
          </a:p>
          <a:p>
            <a:pPr marL="0" marR="0" indent="0" algn="l">
              <a:spcBef>
                <a:spcPts val="0"/>
              </a:spcBef>
              <a:spcAft>
                <a:spcPts val="0"/>
              </a:spcAft>
              <a:buNone/>
            </a:pPr>
            <a:endParaRPr lang="el-GR" sz="2000" b="0" i="0" u="none" strike="noStrike" dirty="0">
              <a:effectLst/>
              <a:latin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GB" sz="2000" dirty="0">
                <a:latin typeface="Calibri" panose="020F0502020204030204" pitchFamily="34" charset="0"/>
              </a:rPr>
              <a:t>SIAM/ACM	CSE – Computational Science and Engineering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2000" dirty="0">
                <a:latin typeface="Calibri" panose="020F0502020204030204" pitchFamily="34" charset="0"/>
              </a:rPr>
              <a:t>ACM India	…	 – Annual Event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2000" dirty="0">
                <a:latin typeface="Calibri" panose="020F0502020204030204" pitchFamily="34" charset="0"/>
              </a:rPr>
              <a:t>ACM China	TURC – ACM Turing Award Celebration</a:t>
            </a:r>
          </a:p>
          <a:p>
            <a:pPr marL="0" marR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2000" b="0" i="0" u="none" strike="noStrike" dirty="0">
                <a:effectLst/>
                <a:latin typeface="Calibri" panose="020F0502020204030204" pitchFamily="34" charset="0"/>
              </a:rPr>
              <a:t>	</a:t>
            </a:r>
            <a:r>
              <a:rPr lang="en-GB" sz="2000" b="0" i="0" u="none" strike="noStrike" dirty="0">
                <a:effectLst/>
                <a:latin typeface="Calibri" panose="020F0502020204030204" pitchFamily="34" charset="0"/>
              </a:rPr>
              <a:t>		EDM – Educational Data Mining</a:t>
            </a:r>
          </a:p>
          <a:p>
            <a:pPr marL="0" marR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2000" b="0" i="0" u="none" strike="noStrike" dirty="0">
                <a:effectLst/>
                <a:latin typeface="Calibri" panose="020F0502020204030204" pitchFamily="34" charset="0"/>
              </a:rPr>
              <a:t>	</a:t>
            </a:r>
            <a:r>
              <a:rPr lang="en-GB" sz="2000" b="0" i="0" u="none" strike="noStrike" dirty="0">
                <a:effectLst/>
                <a:latin typeface="Calibri" panose="020F0502020204030204" pitchFamily="34" charset="0"/>
              </a:rPr>
              <a:t>		DSAA – Data Science and Advanced Analytics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2000" dirty="0">
                <a:latin typeface="Calibri" panose="020F0502020204030204" pitchFamily="34" charset="0"/>
              </a:rPr>
              <a:t>DWTC		GITEX – Gulf Information Technology Exhibition</a:t>
            </a:r>
          </a:p>
          <a:p>
            <a:pPr marL="0" marR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0" i="0" u="none" strike="noStrike" dirty="0">
                <a:effectLst/>
                <a:latin typeface="Calibri" panose="020F0502020204030204" pitchFamily="34" charset="0"/>
              </a:rPr>
              <a:t>CCF			CNCC – China National Computer Congress</a:t>
            </a:r>
          </a:p>
          <a:p>
            <a:pPr marL="0" marR="0" indent="0" algn="l">
              <a:spcBef>
                <a:spcPts val="0"/>
              </a:spcBef>
              <a:spcAft>
                <a:spcPts val="0"/>
              </a:spcAft>
              <a:buNone/>
            </a:pPr>
            <a:endParaRPr lang="en-GB" sz="2000" dirty="0">
              <a:latin typeface="Calibri" panose="020F0502020204030204" pitchFamily="34" charset="0"/>
            </a:endParaRPr>
          </a:p>
          <a:p>
            <a:pPr marL="0" marR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0" i="0" u="none" strike="noStrike" dirty="0">
                <a:effectLst/>
                <a:latin typeface="Calibri" panose="020F0502020204030204" pitchFamily="34" charset="0"/>
              </a:rPr>
              <a:t>ACM Europe	HPC Architectures for AI and Dedicated Apps (Summer School)</a:t>
            </a:r>
          </a:p>
          <a:p>
            <a:pPr marL="0" marR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0" i="0" u="none" strike="noStrike" dirty="0">
                <a:effectLst/>
                <a:latin typeface="Calibri" panose="020F0502020204030204" pitchFamily="34" charset="0"/>
              </a:rPr>
              <a:t>ACM Europe	Data Science (Summer School)</a:t>
            </a:r>
          </a:p>
        </p:txBody>
      </p:sp>
    </p:spTree>
    <p:extLst>
      <p:ext uri="{BB962C8B-B14F-4D97-AF65-F5344CB8AC3E}">
        <p14:creationId xmlns:p14="http://schemas.microsoft.com/office/powerpoint/2010/main" val="31156387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2AF9C1-A034-EB49-8184-B2A82331E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660" y="1687041"/>
            <a:ext cx="8016679" cy="799305"/>
          </a:xfrm>
          <a:solidFill>
            <a:schemeClr val="accent5">
              <a:lumMod val="75000"/>
            </a:schemeClr>
          </a:solidFill>
        </p:spPr>
        <p:txBody>
          <a:bodyPr lIns="90000">
            <a:normAutofit/>
          </a:bodyPr>
          <a:lstStyle/>
          <a:p>
            <a:pPr algn="ctr"/>
            <a:r>
              <a:rPr lang="en-US" dirty="0"/>
              <a:t>common Conference issues</a:t>
            </a:r>
            <a:endParaRPr lang="en-GR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EA2FE3-8FD9-B957-9C24-33B998DD92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anchor="t">
            <a:normAutofit/>
          </a:bodyPr>
          <a:lstStyle/>
          <a:p>
            <a:pPr algn="ctr"/>
            <a:r>
              <a:rPr lang="en-GR" sz="3200" dirty="0"/>
              <a:t>Cross-Conference Experience Sharing</a:t>
            </a:r>
          </a:p>
        </p:txBody>
      </p:sp>
    </p:spTree>
    <p:extLst>
      <p:ext uri="{BB962C8B-B14F-4D97-AF65-F5344CB8AC3E}">
        <p14:creationId xmlns:p14="http://schemas.microsoft.com/office/powerpoint/2010/main" val="22539701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4E7913-1E92-FFD7-E324-86FF2C799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R" dirty="0"/>
              <a:t>Conferences: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E286DE-C43B-544D-C70A-F4A76F62FB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6582" y="1922318"/>
            <a:ext cx="7980218" cy="4203845"/>
          </a:xfrm>
        </p:spPr>
        <p:txBody>
          <a:bodyPr>
            <a:normAutofit fontScale="92500" lnSpcReduction="10000"/>
          </a:bodyPr>
          <a:lstStyle/>
          <a:p>
            <a:r>
              <a:rPr lang="en-GR" dirty="0"/>
              <a:t>Purpose</a:t>
            </a:r>
          </a:p>
          <a:p>
            <a:r>
              <a:rPr lang="en-GR" dirty="0"/>
              <a:t>Sustainability</a:t>
            </a:r>
          </a:p>
          <a:p>
            <a:r>
              <a:rPr lang="en-GR" dirty="0"/>
              <a:t>Openness</a:t>
            </a:r>
          </a:p>
          <a:p>
            <a:r>
              <a:rPr lang="en-GR" dirty="0"/>
              <a:t>DEI+A</a:t>
            </a:r>
          </a:p>
          <a:p>
            <a:r>
              <a:rPr lang="en-GR" dirty="0"/>
              <a:t>Publications Ethics</a:t>
            </a:r>
          </a:p>
          <a:p>
            <a:r>
              <a:rPr lang="en-GR" dirty="0"/>
              <a:t>Scientific Ethics</a:t>
            </a:r>
          </a:p>
          <a:p>
            <a:r>
              <a:rPr lang="en-GR" dirty="0"/>
              <a:t>Foreign Visas</a:t>
            </a:r>
          </a:p>
          <a:p>
            <a:r>
              <a:rPr lang="en-GR" dirty="0"/>
              <a:t>Logistics</a:t>
            </a:r>
          </a:p>
        </p:txBody>
      </p:sp>
    </p:spTree>
    <p:extLst>
      <p:ext uri="{BB962C8B-B14F-4D97-AF65-F5344CB8AC3E}">
        <p14:creationId xmlns:p14="http://schemas.microsoft.com/office/powerpoint/2010/main" val="3538968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7D97A3-6D72-59EF-AD20-8948C1A77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R" dirty="0"/>
              <a:t>Conferences: Purpose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AC0B84-79A1-3A39-1E14-955CBCFB29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811547"/>
            <a:ext cx="8615083" cy="4314616"/>
          </a:xfrm>
        </p:spPr>
        <p:txBody>
          <a:bodyPr>
            <a:normAutofit fontScale="85000" lnSpcReduction="10000"/>
          </a:bodyPr>
          <a:lstStyle/>
          <a:p>
            <a:r>
              <a:rPr lang="en-GR" dirty="0"/>
              <a:t>Separating</a:t>
            </a:r>
          </a:p>
          <a:p>
            <a:pPr marL="0" indent="0">
              <a:buNone/>
            </a:pPr>
            <a:r>
              <a:rPr lang="en-GR" dirty="0"/>
              <a:t>	dissemination-publication-presentation-interaction</a:t>
            </a:r>
          </a:p>
          <a:p>
            <a:r>
              <a:rPr lang="en-GR" dirty="0"/>
              <a:t>Now</a:t>
            </a:r>
          </a:p>
          <a:p>
            <a:pPr lvl="1"/>
            <a:r>
              <a:rPr lang="en-GB" dirty="0"/>
              <a:t>A</a:t>
            </a:r>
            <a:r>
              <a:rPr lang="en-GR" dirty="0"/>
              <a:t>ll in standard flow (any start/end): arxiv → conf → journal</a:t>
            </a:r>
          </a:p>
          <a:p>
            <a:r>
              <a:rPr lang="en-GR" dirty="0">
                <a:solidFill>
                  <a:srgbClr val="C00000"/>
                </a:solidFill>
              </a:rPr>
              <a:t>Future</a:t>
            </a:r>
          </a:p>
          <a:p>
            <a:pPr lvl="1"/>
            <a:r>
              <a:rPr lang="en-GR" dirty="0">
                <a:solidFill>
                  <a:srgbClr val="C00000"/>
                </a:solidFill>
              </a:rPr>
              <a:t>Dissemination: arxiv</a:t>
            </a:r>
          </a:p>
          <a:p>
            <a:pPr lvl="1"/>
            <a:r>
              <a:rPr lang="en-GR" dirty="0">
                <a:solidFill>
                  <a:srgbClr val="C00000"/>
                </a:solidFill>
              </a:rPr>
              <a:t>Publication: journal</a:t>
            </a:r>
          </a:p>
          <a:p>
            <a:pPr lvl="1"/>
            <a:r>
              <a:rPr lang="en-GR" dirty="0">
                <a:solidFill>
                  <a:srgbClr val="C00000"/>
                </a:solidFill>
              </a:rPr>
              <a:t>Presentation: video / poster</a:t>
            </a:r>
          </a:p>
          <a:p>
            <a:pPr lvl="1"/>
            <a:r>
              <a:rPr lang="en-GR" dirty="0">
                <a:solidFill>
                  <a:srgbClr val="C00000"/>
                </a:solidFill>
              </a:rPr>
              <a:t>Interaction: conference</a:t>
            </a:r>
          </a:p>
          <a:p>
            <a:r>
              <a:rPr lang="en-GR" dirty="0"/>
              <a:t>Most attend plenaries (keynotes, panels, …), industrials, …</a:t>
            </a:r>
          </a:p>
        </p:txBody>
      </p:sp>
    </p:spTree>
    <p:extLst>
      <p:ext uri="{BB962C8B-B14F-4D97-AF65-F5344CB8AC3E}">
        <p14:creationId xmlns:p14="http://schemas.microsoft.com/office/powerpoint/2010/main" val="1262367570"/>
      </p:ext>
    </p:extLst>
  </p:cSld>
  <p:clrMapOvr>
    <a:masterClrMapping/>
  </p:clrMapOvr>
</p:sld>
</file>

<file path=ppt/theme/theme1.xml><?xml version="1.0" encoding="utf-8"?>
<a:theme xmlns:a="http://schemas.openxmlformats.org/drawingml/2006/main" name="Accessible_presentati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10037</TotalTime>
  <Words>907</Words>
  <Application>Microsoft Macintosh PowerPoint</Application>
  <PresentationFormat>On-screen Show (4:3)</PresentationFormat>
  <Paragraphs>261</Paragraphs>
  <Slides>26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Arial</vt:lpstr>
      <vt:lpstr>Calibri</vt:lpstr>
      <vt:lpstr>Times New Roman</vt:lpstr>
      <vt:lpstr>Accessible_presentation</vt:lpstr>
      <vt:lpstr>President’s Update</vt:lpstr>
      <vt:lpstr>Outline</vt:lpstr>
      <vt:lpstr>ACM Conference Tour</vt:lpstr>
      <vt:lpstr>10 Biggest ACM Conferences</vt:lpstr>
      <vt:lpstr>10 Biggest ACM Conference Visits</vt:lpstr>
      <vt:lpstr>Other Conference Visits</vt:lpstr>
      <vt:lpstr>common Conference issues</vt:lpstr>
      <vt:lpstr>Conferences: TOPICS</vt:lpstr>
      <vt:lpstr>Conferences: Purpose</vt:lpstr>
      <vt:lpstr>Conferences: Sustainabilty</vt:lpstr>
      <vt:lpstr>Conferences: Openness</vt:lpstr>
      <vt:lpstr>Conferences: DEI+A</vt:lpstr>
      <vt:lpstr>Conferences: DEI+A</vt:lpstr>
      <vt:lpstr>Conferences: Pubs Ethics</vt:lpstr>
      <vt:lpstr>Conferences: Scientific Ethics</vt:lpstr>
      <vt:lpstr>Conferences: Foreign Visas</vt:lpstr>
      <vt:lpstr>Conferences: Logistics</vt:lpstr>
      <vt:lpstr>common sig issues</vt:lpstr>
      <vt:lpstr>SIGs: Membership</vt:lpstr>
      <vt:lpstr>SIGs: ACM Hierarchy</vt:lpstr>
      <vt:lpstr>Acm 4.0 status</vt:lpstr>
      <vt:lpstr>PowerPoint Presentation</vt:lpstr>
      <vt:lpstr>Volunteer Demographic Distributions</vt:lpstr>
      <vt:lpstr>PowerPoint Presentation</vt:lpstr>
      <vt:lpstr>Boards/Councils Highlights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ACM</dc:title>
  <dc:creator>Vicki Hanson</dc:creator>
  <cp:lastModifiedBy>Yannis Ioannidis</cp:lastModifiedBy>
  <cp:revision>309</cp:revision>
  <cp:lastPrinted>2022-06-07T10:27:01Z</cp:lastPrinted>
  <dcterms:created xsi:type="dcterms:W3CDTF">2020-11-01T19:18:08Z</dcterms:created>
  <dcterms:modified xsi:type="dcterms:W3CDTF">2023-11-06T23:10:43Z</dcterms:modified>
</cp:coreProperties>
</file>